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70" r:id="rId13"/>
    <p:sldId id="267" r:id="rId14"/>
    <p:sldId id="268" r:id="rId15"/>
    <p:sldId id="269" r:id="rId16"/>
    <p:sldId id="272" r:id="rId17"/>
    <p:sldId id="273" r:id="rId18"/>
    <p:sldId id="276" r:id="rId19"/>
    <p:sldId id="271" r:id="rId20"/>
    <p:sldId id="274" r:id="rId21"/>
    <p:sldId id="275" r:id="rId22"/>
    <p:sldId id="277" r:id="rId23"/>
    <p:sldId id="278" r:id="rId24"/>
    <p:sldId id="279" r:id="rId25"/>
    <p:sldId id="280" r:id="rId26"/>
    <p:sldId id="285" r:id="rId27"/>
    <p:sldId id="281" r:id="rId28"/>
    <p:sldId id="282" r:id="rId29"/>
    <p:sldId id="283" r:id="rId30"/>
    <p:sldId id="284" r:id="rId31"/>
    <p:sldId id="286" r:id="rId32"/>
    <p:sldId id="287" r:id="rId33"/>
    <p:sldId id="288" r:id="rId34"/>
    <p:sldId id="289" r:id="rId35"/>
    <p:sldId id="290" r:id="rId36"/>
    <p:sldId id="295" r:id="rId37"/>
    <p:sldId id="291" r:id="rId38"/>
    <p:sldId id="293" r:id="rId39"/>
    <p:sldId id="292" r:id="rId40"/>
    <p:sldId id="294" r:id="rId41"/>
    <p:sldId id="296" r:id="rId42"/>
    <p:sldId id="297" r:id="rId43"/>
    <p:sldId id="299" r:id="rId44"/>
    <p:sldId id="298" r:id="rId45"/>
    <p:sldId id="300" r:id="rId46"/>
    <p:sldId id="301" r:id="rId47"/>
    <p:sldId id="302" r:id="rId48"/>
    <p:sldId id="303" r:id="rId49"/>
    <p:sldId id="304" r:id="rId50"/>
    <p:sldId id="305" r:id="rId51"/>
    <p:sldId id="306" r:id="rId52"/>
    <p:sldId id="309" r:id="rId53"/>
    <p:sldId id="307" r:id="rId54"/>
    <p:sldId id="308" r:id="rId55"/>
    <p:sldId id="310" r:id="rId56"/>
    <p:sldId id="311" r:id="rId57"/>
    <p:sldId id="312" r:id="rId58"/>
    <p:sldId id="313" r:id="rId59"/>
    <p:sldId id="314" r:id="rId60"/>
    <p:sldId id="315" r:id="rId61"/>
    <p:sldId id="316"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9T06:15:19.890"/>
    </inkml:context>
    <inkml:brush xml:id="br0">
      <inkml:brushProperty name="width" value="0.05" units="cm"/>
      <inkml:brushProperty name="height" value="0.05" units="cm"/>
    </inkml:brush>
  </inkml:definitions>
  <inkml:trace contextRef="#ctx0" brushRef="#br0">0 1 24575,'164'21'0,"58"7"0,-5-2 0,-35-4 0,-48-7-8191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0-09T06:15:31.392"/>
    </inkml:context>
    <inkml:brush xml:id="br0">
      <inkml:brushProperty name="width" value="0.05" units="cm"/>
      <inkml:brushProperty name="height" value="0.05" units="cm"/>
    </inkml:brush>
  </inkml:definitions>
  <inkml:trace contextRef="#ctx0" brushRef="#br0">1214 182 24575,'-46'0'0,"24"2"0,0-2 0,0 0 0,0-2 0,0 0 0,0-1 0,0-2 0,-31-9 0,34 7 0,0 1 0,0 1 0,0 1 0,0 1 0,-31-2 0,-102 6 0,60 2 0,-12-5 0,-112 4 0,209-1 0,0 1 0,1-1 0,-1 1 0,0 0 0,1 1 0,-1-1 0,1 1 0,0 1 0,0-1 0,0 1 0,1 0 0,-1 0 0,1 1 0,0 0 0,0 0 0,0 0 0,1 0 0,0 1 0,0-1 0,0 1 0,-5 13 0,8-16 0,-1-1 0,1 1 0,-1 0 0,0 0 0,1-1 0,-1 1 0,0-1 0,-1 1 0,1-1 0,-5 3 0,7-4 0,0-1 0,-1 0 0,1 0 0,0 0 0,-1 0 0,1 0 0,0 1 0,-1-1 0,1 0 0,-1 0 0,1 0 0,0 0 0,-1 0 0,1 0 0,0 0 0,-1 0 0,1-1 0,-1 1 0,1 0 0,0 0 0,-1 0 0,1 0 0,0 0 0,-1-1 0,1 1 0,0 0 0,-1 0 0,1-1 0,0 1 0,0 0 0,-1-1 0,-7-22 0,5-18 0,1 0 0,7-78 0,-5 117 0,0 0 0,0 0 0,0 0 0,1 1 0,-1-1 0,0 0 0,1 0 0,0 0 0,-1 1 0,1-1 0,0 0 0,0 1 0,0-1 0,0 0 0,2-1 0,-3 2 0,1 1 0,-1 0 0,1 0 0,0-1 0,-1 1 0,1 0 0,-1 0 0,1 0 0,0 0 0,-1 0 0,1 0 0,0 0 0,-1 0 0,1 0 0,0 0 0,-1 0 0,1 0 0,-1 1 0,1-1 0,0 0 0,-1 0 0,1 1 0,-1-1 0,1 0 0,-1 1 0,1-1 0,-1 0 0,1 2 0,4 2 0,-1 1 0,0-1 0,0 1 0,0 0 0,0 0 0,-1 1 0,3 6 0,2 5 0,-2 0 0,0 0 0,-1 0 0,0 1 0,3 26 0,-8-42 0,0 0 0,0 1 0,0-1 0,1 0 0,0 0 0,-1 0 0,1 1 0,0-1 0,0 0 0,0 0 0,0 0 0,0 0 0,0-1 0,1 1 0,-1 0 0,1 0 0,-1-1 0,1 1 0,0-1 0,-1 1 0,1-1 0,0 0 0,0 0 0,0 0 0,0 0 0,0 0 0,0 0 0,0 0 0,0-1 0,1 1 0,-1-1 0,4 1 0,6-1 0,-1-1 0,0 0 0,0-1 0,0 0 0,17-6 0,12-1 0,30-3 0,-33 6 0,-1 0 0,42 1 0,4 5 0,-50 1 0,-27-1 0,-11 0 0,-12-1 0,0 0 0,0-2 0,1 0 0,-1 0 0,1-2 0,0 0 0,0-1 0,-21-11 0,18 9 0,1 2 0,-1 0 0,-1 2 0,1 0 0,-41-2 0,51 5 0,0-1 0,0 0 0,0 0 0,1-1 0,-11-3 0,65 0 0,164 19 0,-2 0 0,-100-15 0,113 4 0,-217-2 0,1 1 0,-1-1 0,1 1 0,-1 0 0,1 0 0,-1 1 0,0-1 0,1 1 0,-1-1 0,0 1 0,0 0 0,0 0 0,0 0 0,-1 1 0,1-1 0,0 1 0,-1-1 0,0 1 0,0 0 0,0 0 0,0 0 0,0 0 0,0 0 0,-1 0 0,1 1 0,-1-1 0,0 1 0,0-1 0,-1 0 0,2 6 0,0 8 0,-1 0 0,0 0 0,-1 0 0,-1 0 0,-4 19 0,5-33 0,0-1 0,-1 1 0,1 0 0,-1-1 0,0 1 0,0-1 0,0 1 0,0-1 0,0 0 0,-1 1 0,1-1 0,-1 0 0,1 0 0,-1 0 0,0 0 0,0 0 0,0 0 0,0-1 0,0 1 0,0-1 0,0 1 0,-1-1 0,1 0 0,0 0 0,-1 0 0,1 0 0,-1 0 0,1 0 0,-1-1 0,0 1 0,1-1 0,-1 0 0,1 0 0,-1 0 0,0 0 0,-4-1 0,-8-1 0,1 0 0,0-1 0,0-1 0,0 0 0,-17-8 0,-48-14 0,57 19 0,0 0 0,0-1 0,-28-15 0,36 17 0,1 0 0,-1 1 0,0 1 0,0 0 0,0 1 0,0 1 0,-1 0 0,1 1 0,-1 0 0,-15 2 0,5-1 0,-1-1 0,-26-5 0,-70-12 0,105 17 0,1 0 0,-1 1 0,0 1 0,1 1 0,-22 4 0,29-3 0,1 0 0,-1 1 0,-12 7 0,14-7 0,1-1 0,-1 0 0,0 0 0,0 0 0,-1-1 0,-8 2 0,-94 9 0,109-13 0,0 0 0,-1 0 0,1 0 0,0 0 0,0 0 0,0 0 0,-1 0 0,1 0 0,0 0 0,0 0 0,0-1 0,-1 1 0,1-1 0,0 1 0,0-1 0,0 1 0,0-1 0,0 1 0,0-1 0,0 0 0,0 0 0,-1-1 0,1 0 0,-1 0 0,1 0 0,0 0 0,-1-1 0,1 1 0,0 0 0,1-1 0,-1 1 0,0-1 0,0-3 0,0-8 0,0-1 0,1 1 0,2-19 0,0 16 0,-2 5 0,0 4 0,0 1 0,0-1 0,1 1 0,0-1 0,4-12 0,-4 18 0,0 0 0,0 0 0,0 0 0,1 0 0,-1 0 0,0 0 0,1 1 0,-1-1 0,1 0 0,0 1 0,-1-1 0,1 1 0,0 0 0,0-1 0,0 1 0,0 0 0,0 0 0,0 0 0,0 0 0,1 1 0,-1-1 0,0 1 0,3-1 0,5-1 0,0 1 0,0 1 0,0-1 0,0 2 0,0-1 0,0 2 0,0-1 0,0 1 0,11 4 0,7 4 0,46 24 0,-13-5 0,67 21 0,-106-41 0,1-2 0,27 5 0,-23-6 0,32 12 0,-44-13 0,1-1 0,-1 0 0,0-1 0,1-1 0,19 0 0,83-4 0,-41 0 0,11 2 0,-145 23 0,-85 19 0,79-34 0,51-7 0,42-1 0,18-1 0,83 2 0,-129-1 0,-1 0 0,1 0 0,-1 0 0,1 0 0,-1 0 0,0 1 0,1-1 0,-1 0 0,1 1 0,-1-1 0,0 1 0,1 0 0,-1-1 0,0 1 0,0 0 0,1 0 0,-1 0 0,1 1 0,-5 5 0,-15-2 0,6-2 0,13 0 0,20-2 0,-3-4 0,-21-2 0,-16-1 0,-211-72 0,229 78 0,1 0 0,-1 0 0,1 0 0,-1 0 0,1 0 0,-1 0 0,1 0 0,-1 0 0,1 0 0,-1-1 0,1 1 0,0 0 0,-1 0 0,1-1 0,-1 1 0,1 0 0,-1 0 0,1-1 0,0 1 0,-1-1 0,1 1 0,0 0 0,-1-1 0,1 1 0,0-1 0,0 1 0,-1 0 0,1-1 0,0 1 0,0-1 0,15-4 0,33 4 0,-46 1 0,175 3 0,-472-3 0,380-2 0,70 3 0,-209-7 0,1-3 0,-84-25 0,109 25 0,-47-24 0,65 30 0,0 1 0,0-1 0,-1 1 0,1 1 0,-1 0 0,0 1 0,1 0 0,-20 2 0,-3-1 0,-71-2 0,-98 5 0,200-4 0,-1 0 0,1 0 0,0 1 0,0-1 0,0 1 0,0 0 0,0-1 0,0 1 0,1 0 0,-1 0 0,0 0 0,0 1 0,1-1 0,-1 0 0,0 1 0,1-1 0,-1 1 0,1-1 0,-1 3 0,-1-1 0,1 1 0,0 0 0,1 0 0,-1 0 0,1 0 0,0 0 0,0 1 0,-1 7 0,1 6 0,1 0 0,0 1 0,5 25 0,-4-38 0,0-3 0,-1 0 0,1 0 0,0-1 0,0 1 0,0 0 0,0-1 0,0 1 0,1-1 0,-1 1 0,1-1 0,-1 0 0,1 0 0,0 1 0,0-1 0,0 0 0,0-1 0,1 1 0,-1 0 0,0-1 0,1 1 0,-1-1 0,1 0 0,-1 1 0,1-1 0,0-1 0,-1 1 0,1 0 0,0-1 0,4 1 0,11 1 0,-1-1 0,0-1 0,34-4 0,-16 2 0,262 0 0,-174 2 0,-98 2 0,-1 0 0,29 7 0,-26-4 0,41 2 0,-56-6 0,14-1 0,-26 0 0,0 0 0,0 0 0,0 0 0,0 0 0,0 0 0,0 0 0,1 0 0,-1 0 0,0 0 0,0 0 0,0 0 0,0 0 0,0 0 0,0 0 0,0 0 0,0 0 0,0 0 0,0 0 0,1 0 0,-1 0 0,0 0 0,0 0 0,0 0 0,0 0 0,0 0 0,0 0 0,0-1 0,0 1 0,0 0 0,0 0 0,0 0 0,0 0 0,0 0 0,0 0 0,0 0 0,0 0 0,0 0 0,0 0 0,0 0 0,0-1 0,0 1 0,0 0 0,0 0 0,0 0 0,0 0 0,0 0 0,0 0 0,0 0 0,0 0 0,0 0 0,0 0 0,0-1 0,0 1 0,0 0 0,0 0 0,0 0 0,0 0 0,0 0 0,0 0 0,0 0 0,0 0 0,-1 0 0,-12-8 0,-10-1 0,0 1 0,-1 1 0,0 1 0,0 2 0,-33-4 0,37 5 0,1-1 0,-34-12 0,37 10 0,-1 1 0,0 0 0,0 2 0,-22-3 0,-139 6 0,84 1 0,89-1 0,2-1 0,0 1 0,0 0 0,0 0 0,0 0 0,0 0 0,0 0 0,0 1 0,0-1 0,1 1 0,-1 0 0,0 0 0,0 0 0,0 0 0,1 0 0,-3 2 0,5-1 0,1-1 0,0 0 0,0 0 0,0 0 0,0 0 0,0 0 0,0-1 0,1 1 0,-1 0 0,0 0 0,0-1 0,1 1 0,-1-1 0,0 1 0,1-1 0,1 1 0,-2-1 0,86 25 0,-58-18 0,55 21 0,-70-23 0,1-1 0,-1-1 0,1-1 0,0 1 0,0-2 0,0 0 0,24-3 0,-31 2 0,-69-5 0,0-2 0,-60-17 0,112 23 0,0-1 0,0-1 0,1 0 0,0 0 0,-1 0 0,1-1 0,0-1 0,-14-9 0,22 14 0,0 0 0,-1 0 0,1-1 0,-1 1 0,1 0 0,0 0 0,-1 0 0,1-1 0,0 1 0,-1 0 0,1-1 0,0 1 0,0 0 0,-1-1 0,1 1 0,0 0 0,0-1 0,0 1 0,-1 0 0,1-1 0,0 1 0,0-1 0,0 1 0,0 0 0,0-1 0,0 1 0,0-1 0,0 1 0,0-1 0,0 1 0,0 0 0,0-1 0,0 1 0,0-1 0,0 1 0,0 0 0,0-1 0,0 1 0,1-1 0,-1 1 0,0 0 0,0-1 0,1 1 0,-1 0 0,0-1 0,0 1 0,1 0 0,-1-1 0,0 1 0,1 0 0,-1 0 0,0-1 0,1 1 0,0 0 0,25-7 0,58 1 0,123 6 0,-89 3 0,-94-3 0,93 1 0,152 19 0,-242-16 0,1-2 0,-1 0 0,48-5 0,-75 3 0,1 0 0,-1 1 0,1-1 0,-1 0 0,1 0 0,0 0 0,-1 0 0,1 0 0,-1 0 0,1-1 0,-1 1 0,1 0 0,-1 0 0,1 0 0,-1 0 0,1-1 0,-1 1 0,1 0 0,-1-1 0,1 1 0,-1 0 0,1-1 0,-1 1 0,0 0 0,1-1 0,-1 1 0,1-1 0,-1 1 0,0-1 0,0 1 0,1 0 0,-1-1 0,0 1 0,0-1 0,0 0 0,1 0 0,-2-1 0,0 1 0,1 0 0,-1-1 0,0 1 0,0-1 0,0 1 0,0 0 0,0 0 0,0 0 0,-1-1 0,1 1 0,-2-1 0,-51-31 0,51 31 0,-9-4 0,8 3 0,-1 0 0,0 1 0,0-1 0,0 1 0,-10-2 0,13 3 0,-1 1 0,1 0 0,0 0 0,-1 0 0,1 1 0,-1-1 0,1 1 0,0-1 0,-1 1 0,1 0 0,0 0 0,-1 0 0,1 0 0,0 0 0,0 0 0,-3 2 0,-26 14-1365,15-12-5461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329B8-7F1A-B75C-09CA-C627809035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4058FFD-7BAC-E271-FF28-3B6993F3B2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F515510-AA0E-2DDD-B039-B0129ACDC69C}"/>
              </a:ext>
            </a:extLst>
          </p:cNvPr>
          <p:cNvSpPr>
            <a:spLocks noGrp="1"/>
          </p:cNvSpPr>
          <p:nvPr>
            <p:ph type="dt" sz="half" idx="10"/>
          </p:nvPr>
        </p:nvSpPr>
        <p:spPr/>
        <p:txBody>
          <a:bodyPr/>
          <a:lstStyle/>
          <a:p>
            <a:fld id="{F35E4970-DD0B-4229-86A9-E697C06826D0}" type="datetimeFigureOut">
              <a:rPr lang="en-IN" smtClean="0"/>
              <a:t>17-10-2023</a:t>
            </a:fld>
            <a:endParaRPr lang="en-IN"/>
          </a:p>
        </p:txBody>
      </p:sp>
      <p:sp>
        <p:nvSpPr>
          <p:cNvPr id="5" name="Footer Placeholder 4">
            <a:extLst>
              <a:ext uri="{FF2B5EF4-FFF2-40B4-BE49-F238E27FC236}">
                <a16:creationId xmlns:a16="http://schemas.microsoft.com/office/drawing/2014/main" id="{BA3E317D-5B40-A646-32B2-81E4D1B838B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FB4BD0-59F5-4A2D-055D-E81331EBC0F1}"/>
              </a:ext>
            </a:extLst>
          </p:cNvPr>
          <p:cNvSpPr>
            <a:spLocks noGrp="1"/>
          </p:cNvSpPr>
          <p:nvPr>
            <p:ph type="sldNum" sz="quarter" idx="12"/>
          </p:nvPr>
        </p:nvSpPr>
        <p:spPr/>
        <p:txBody>
          <a:bodyPr/>
          <a:lstStyle/>
          <a:p>
            <a:fld id="{24178508-9F07-4A72-B5B7-195991340001}" type="slidenum">
              <a:rPr lang="en-IN" smtClean="0"/>
              <a:t>‹#›</a:t>
            </a:fld>
            <a:endParaRPr lang="en-IN"/>
          </a:p>
        </p:txBody>
      </p:sp>
    </p:spTree>
    <p:extLst>
      <p:ext uri="{BB962C8B-B14F-4D97-AF65-F5344CB8AC3E}">
        <p14:creationId xmlns:p14="http://schemas.microsoft.com/office/powerpoint/2010/main" val="28444113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DC0C0-51FF-9F91-E8CE-450755392D8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750E9FD-C581-FDC4-F9FF-A12684A88B3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FF49EEC-E302-E0F2-CC4B-09733D562216}"/>
              </a:ext>
            </a:extLst>
          </p:cNvPr>
          <p:cNvSpPr>
            <a:spLocks noGrp="1"/>
          </p:cNvSpPr>
          <p:nvPr>
            <p:ph type="dt" sz="half" idx="10"/>
          </p:nvPr>
        </p:nvSpPr>
        <p:spPr/>
        <p:txBody>
          <a:bodyPr/>
          <a:lstStyle/>
          <a:p>
            <a:fld id="{F35E4970-DD0B-4229-86A9-E697C06826D0}" type="datetimeFigureOut">
              <a:rPr lang="en-IN" smtClean="0"/>
              <a:t>17-10-2023</a:t>
            </a:fld>
            <a:endParaRPr lang="en-IN"/>
          </a:p>
        </p:txBody>
      </p:sp>
      <p:sp>
        <p:nvSpPr>
          <p:cNvPr id="5" name="Footer Placeholder 4">
            <a:extLst>
              <a:ext uri="{FF2B5EF4-FFF2-40B4-BE49-F238E27FC236}">
                <a16:creationId xmlns:a16="http://schemas.microsoft.com/office/drawing/2014/main" id="{08D3AF52-6164-290D-2BE8-27F828D7E8C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B06682A-301E-32CD-EB85-69B95C883B18}"/>
              </a:ext>
            </a:extLst>
          </p:cNvPr>
          <p:cNvSpPr>
            <a:spLocks noGrp="1"/>
          </p:cNvSpPr>
          <p:nvPr>
            <p:ph type="sldNum" sz="quarter" idx="12"/>
          </p:nvPr>
        </p:nvSpPr>
        <p:spPr/>
        <p:txBody>
          <a:bodyPr/>
          <a:lstStyle/>
          <a:p>
            <a:fld id="{24178508-9F07-4A72-B5B7-195991340001}" type="slidenum">
              <a:rPr lang="en-IN" smtClean="0"/>
              <a:t>‹#›</a:t>
            </a:fld>
            <a:endParaRPr lang="en-IN"/>
          </a:p>
        </p:txBody>
      </p:sp>
    </p:spTree>
    <p:extLst>
      <p:ext uri="{BB962C8B-B14F-4D97-AF65-F5344CB8AC3E}">
        <p14:creationId xmlns:p14="http://schemas.microsoft.com/office/powerpoint/2010/main" val="99530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B211A0A-E32D-6DCE-3874-3B47F1F0BD7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C4BE6BF-977C-4388-F793-96471F67992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5D79C81-6633-2C71-1B17-031F44A2568D}"/>
              </a:ext>
            </a:extLst>
          </p:cNvPr>
          <p:cNvSpPr>
            <a:spLocks noGrp="1"/>
          </p:cNvSpPr>
          <p:nvPr>
            <p:ph type="dt" sz="half" idx="10"/>
          </p:nvPr>
        </p:nvSpPr>
        <p:spPr/>
        <p:txBody>
          <a:bodyPr/>
          <a:lstStyle/>
          <a:p>
            <a:fld id="{F35E4970-DD0B-4229-86A9-E697C06826D0}" type="datetimeFigureOut">
              <a:rPr lang="en-IN" smtClean="0"/>
              <a:t>17-10-2023</a:t>
            </a:fld>
            <a:endParaRPr lang="en-IN"/>
          </a:p>
        </p:txBody>
      </p:sp>
      <p:sp>
        <p:nvSpPr>
          <p:cNvPr id="5" name="Footer Placeholder 4">
            <a:extLst>
              <a:ext uri="{FF2B5EF4-FFF2-40B4-BE49-F238E27FC236}">
                <a16:creationId xmlns:a16="http://schemas.microsoft.com/office/drawing/2014/main" id="{9149DC73-9146-A015-5766-8CA49BAC505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D625E2A-72B9-B97C-D94F-73BD1B93380F}"/>
              </a:ext>
            </a:extLst>
          </p:cNvPr>
          <p:cNvSpPr>
            <a:spLocks noGrp="1"/>
          </p:cNvSpPr>
          <p:nvPr>
            <p:ph type="sldNum" sz="quarter" idx="12"/>
          </p:nvPr>
        </p:nvSpPr>
        <p:spPr/>
        <p:txBody>
          <a:bodyPr/>
          <a:lstStyle/>
          <a:p>
            <a:fld id="{24178508-9F07-4A72-B5B7-195991340001}" type="slidenum">
              <a:rPr lang="en-IN" smtClean="0"/>
              <a:t>‹#›</a:t>
            </a:fld>
            <a:endParaRPr lang="en-IN"/>
          </a:p>
        </p:txBody>
      </p:sp>
    </p:spTree>
    <p:extLst>
      <p:ext uri="{BB962C8B-B14F-4D97-AF65-F5344CB8AC3E}">
        <p14:creationId xmlns:p14="http://schemas.microsoft.com/office/powerpoint/2010/main" val="194742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2550F-FD04-40A9-82E0-6BD271074AC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38631C3-A0FC-E811-BE65-C8878A6E425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F3B9253-763E-0055-16CE-D09775A829C9}"/>
              </a:ext>
            </a:extLst>
          </p:cNvPr>
          <p:cNvSpPr>
            <a:spLocks noGrp="1"/>
          </p:cNvSpPr>
          <p:nvPr>
            <p:ph type="dt" sz="half" idx="10"/>
          </p:nvPr>
        </p:nvSpPr>
        <p:spPr/>
        <p:txBody>
          <a:bodyPr/>
          <a:lstStyle/>
          <a:p>
            <a:fld id="{F35E4970-DD0B-4229-86A9-E697C06826D0}" type="datetimeFigureOut">
              <a:rPr lang="en-IN" smtClean="0"/>
              <a:t>17-10-2023</a:t>
            </a:fld>
            <a:endParaRPr lang="en-IN"/>
          </a:p>
        </p:txBody>
      </p:sp>
      <p:sp>
        <p:nvSpPr>
          <p:cNvPr id="5" name="Footer Placeholder 4">
            <a:extLst>
              <a:ext uri="{FF2B5EF4-FFF2-40B4-BE49-F238E27FC236}">
                <a16:creationId xmlns:a16="http://schemas.microsoft.com/office/drawing/2014/main" id="{153573DA-9782-16AF-8379-EB8D03AA6B3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FACCBD2-CA08-14C9-04D0-2302BDEF8DB6}"/>
              </a:ext>
            </a:extLst>
          </p:cNvPr>
          <p:cNvSpPr>
            <a:spLocks noGrp="1"/>
          </p:cNvSpPr>
          <p:nvPr>
            <p:ph type="sldNum" sz="quarter" idx="12"/>
          </p:nvPr>
        </p:nvSpPr>
        <p:spPr/>
        <p:txBody>
          <a:bodyPr/>
          <a:lstStyle/>
          <a:p>
            <a:fld id="{24178508-9F07-4A72-B5B7-195991340001}" type="slidenum">
              <a:rPr lang="en-IN" smtClean="0"/>
              <a:t>‹#›</a:t>
            </a:fld>
            <a:endParaRPr lang="en-IN"/>
          </a:p>
        </p:txBody>
      </p:sp>
    </p:spTree>
    <p:extLst>
      <p:ext uri="{BB962C8B-B14F-4D97-AF65-F5344CB8AC3E}">
        <p14:creationId xmlns:p14="http://schemas.microsoft.com/office/powerpoint/2010/main" val="3234266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C007C-85BB-CD66-3806-9F829566C9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2CA1D40-DF6E-B3CE-25D6-9D793F052CE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380494-6A89-1EE4-EAC6-5AD7EA33F00D}"/>
              </a:ext>
            </a:extLst>
          </p:cNvPr>
          <p:cNvSpPr>
            <a:spLocks noGrp="1"/>
          </p:cNvSpPr>
          <p:nvPr>
            <p:ph type="dt" sz="half" idx="10"/>
          </p:nvPr>
        </p:nvSpPr>
        <p:spPr/>
        <p:txBody>
          <a:bodyPr/>
          <a:lstStyle/>
          <a:p>
            <a:fld id="{F35E4970-DD0B-4229-86A9-E697C06826D0}" type="datetimeFigureOut">
              <a:rPr lang="en-IN" smtClean="0"/>
              <a:t>17-10-2023</a:t>
            </a:fld>
            <a:endParaRPr lang="en-IN"/>
          </a:p>
        </p:txBody>
      </p:sp>
      <p:sp>
        <p:nvSpPr>
          <p:cNvPr id="5" name="Footer Placeholder 4">
            <a:extLst>
              <a:ext uri="{FF2B5EF4-FFF2-40B4-BE49-F238E27FC236}">
                <a16:creationId xmlns:a16="http://schemas.microsoft.com/office/drawing/2014/main" id="{0A647654-835C-ABD2-4534-8885020B6D3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88285D5-0C66-6718-8AC8-1598B4E16295}"/>
              </a:ext>
            </a:extLst>
          </p:cNvPr>
          <p:cNvSpPr>
            <a:spLocks noGrp="1"/>
          </p:cNvSpPr>
          <p:nvPr>
            <p:ph type="sldNum" sz="quarter" idx="12"/>
          </p:nvPr>
        </p:nvSpPr>
        <p:spPr/>
        <p:txBody>
          <a:bodyPr/>
          <a:lstStyle/>
          <a:p>
            <a:fld id="{24178508-9F07-4A72-B5B7-195991340001}" type="slidenum">
              <a:rPr lang="en-IN" smtClean="0"/>
              <a:t>‹#›</a:t>
            </a:fld>
            <a:endParaRPr lang="en-IN"/>
          </a:p>
        </p:txBody>
      </p:sp>
    </p:spTree>
    <p:extLst>
      <p:ext uri="{BB962C8B-B14F-4D97-AF65-F5344CB8AC3E}">
        <p14:creationId xmlns:p14="http://schemas.microsoft.com/office/powerpoint/2010/main" val="2091347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26CE9-C6DF-51BA-E12E-BA010950F99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D2EBBCF-2106-C7C7-21DA-2C9ED031D93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9D74B43-946C-469C-927C-110A45F7A1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0EA769E-5860-DCA8-B9FB-29E3CD990553}"/>
              </a:ext>
            </a:extLst>
          </p:cNvPr>
          <p:cNvSpPr>
            <a:spLocks noGrp="1"/>
          </p:cNvSpPr>
          <p:nvPr>
            <p:ph type="dt" sz="half" idx="10"/>
          </p:nvPr>
        </p:nvSpPr>
        <p:spPr/>
        <p:txBody>
          <a:bodyPr/>
          <a:lstStyle/>
          <a:p>
            <a:fld id="{F35E4970-DD0B-4229-86A9-E697C06826D0}" type="datetimeFigureOut">
              <a:rPr lang="en-IN" smtClean="0"/>
              <a:t>17-10-2023</a:t>
            </a:fld>
            <a:endParaRPr lang="en-IN"/>
          </a:p>
        </p:txBody>
      </p:sp>
      <p:sp>
        <p:nvSpPr>
          <p:cNvPr id="6" name="Footer Placeholder 5">
            <a:extLst>
              <a:ext uri="{FF2B5EF4-FFF2-40B4-BE49-F238E27FC236}">
                <a16:creationId xmlns:a16="http://schemas.microsoft.com/office/drawing/2014/main" id="{C1CCB9C5-1602-D361-1693-1B8E5199252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CF82698-E735-8570-E773-8228D45E8673}"/>
              </a:ext>
            </a:extLst>
          </p:cNvPr>
          <p:cNvSpPr>
            <a:spLocks noGrp="1"/>
          </p:cNvSpPr>
          <p:nvPr>
            <p:ph type="sldNum" sz="quarter" idx="12"/>
          </p:nvPr>
        </p:nvSpPr>
        <p:spPr/>
        <p:txBody>
          <a:bodyPr/>
          <a:lstStyle/>
          <a:p>
            <a:fld id="{24178508-9F07-4A72-B5B7-195991340001}" type="slidenum">
              <a:rPr lang="en-IN" smtClean="0"/>
              <a:t>‹#›</a:t>
            </a:fld>
            <a:endParaRPr lang="en-IN"/>
          </a:p>
        </p:txBody>
      </p:sp>
    </p:spTree>
    <p:extLst>
      <p:ext uri="{BB962C8B-B14F-4D97-AF65-F5344CB8AC3E}">
        <p14:creationId xmlns:p14="http://schemas.microsoft.com/office/powerpoint/2010/main" val="119101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0BEA1-6764-A431-7171-95A9F4F8BDE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2E13816-055A-60B2-730C-599C1B5B38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C8E93DF-E97F-AD83-842D-9C33CCC7A92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E3D107F-FD8E-D7AD-A576-7B8412E114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3886E22-0B45-88FA-9CE9-73012E99B3A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0EA26E6-330E-18F8-03B0-D1BEBDE5B42E}"/>
              </a:ext>
            </a:extLst>
          </p:cNvPr>
          <p:cNvSpPr>
            <a:spLocks noGrp="1"/>
          </p:cNvSpPr>
          <p:nvPr>
            <p:ph type="dt" sz="half" idx="10"/>
          </p:nvPr>
        </p:nvSpPr>
        <p:spPr/>
        <p:txBody>
          <a:bodyPr/>
          <a:lstStyle/>
          <a:p>
            <a:fld id="{F35E4970-DD0B-4229-86A9-E697C06826D0}" type="datetimeFigureOut">
              <a:rPr lang="en-IN" smtClean="0"/>
              <a:t>17-10-2023</a:t>
            </a:fld>
            <a:endParaRPr lang="en-IN"/>
          </a:p>
        </p:txBody>
      </p:sp>
      <p:sp>
        <p:nvSpPr>
          <p:cNvPr id="8" name="Footer Placeholder 7">
            <a:extLst>
              <a:ext uri="{FF2B5EF4-FFF2-40B4-BE49-F238E27FC236}">
                <a16:creationId xmlns:a16="http://schemas.microsoft.com/office/drawing/2014/main" id="{6EBA4981-BEF7-D47B-1023-9CE8B32B34D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92A7641-BBF3-0A8B-E8A6-ED01FD70DE38}"/>
              </a:ext>
            </a:extLst>
          </p:cNvPr>
          <p:cNvSpPr>
            <a:spLocks noGrp="1"/>
          </p:cNvSpPr>
          <p:nvPr>
            <p:ph type="sldNum" sz="quarter" idx="12"/>
          </p:nvPr>
        </p:nvSpPr>
        <p:spPr/>
        <p:txBody>
          <a:bodyPr/>
          <a:lstStyle/>
          <a:p>
            <a:fld id="{24178508-9F07-4A72-B5B7-195991340001}" type="slidenum">
              <a:rPr lang="en-IN" smtClean="0"/>
              <a:t>‹#›</a:t>
            </a:fld>
            <a:endParaRPr lang="en-IN"/>
          </a:p>
        </p:txBody>
      </p:sp>
    </p:spTree>
    <p:extLst>
      <p:ext uri="{BB962C8B-B14F-4D97-AF65-F5344CB8AC3E}">
        <p14:creationId xmlns:p14="http://schemas.microsoft.com/office/powerpoint/2010/main" val="4116577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76DA8-1ED1-518F-595A-3C0D5884E62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81DCD98-738C-42FA-D7A7-CC26D004FCFE}"/>
              </a:ext>
            </a:extLst>
          </p:cNvPr>
          <p:cNvSpPr>
            <a:spLocks noGrp="1"/>
          </p:cNvSpPr>
          <p:nvPr>
            <p:ph type="dt" sz="half" idx="10"/>
          </p:nvPr>
        </p:nvSpPr>
        <p:spPr/>
        <p:txBody>
          <a:bodyPr/>
          <a:lstStyle/>
          <a:p>
            <a:fld id="{F35E4970-DD0B-4229-86A9-E697C06826D0}" type="datetimeFigureOut">
              <a:rPr lang="en-IN" smtClean="0"/>
              <a:t>17-10-2023</a:t>
            </a:fld>
            <a:endParaRPr lang="en-IN"/>
          </a:p>
        </p:txBody>
      </p:sp>
      <p:sp>
        <p:nvSpPr>
          <p:cNvPr id="4" name="Footer Placeholder 3">
            <a:extLst>
              <a:ext uri="{FF2B5EF4-FFF2-40B4-BE49-F238E27FC236}">
                <a16:creationId xmlns:a16="http://schemas.microsoft.com/office/drawing/2014/main" id="{F244D307-0845-4015-048D-323A3628CE03}"/>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5A9E860-3956-035E-4C5C-FED8CF54D9F6}"/>
              </a:ext>
            </a:extLst>
          </p:cNvPr>
          <p:cNvSpPr>
            <a:spLocks noGrp="1"/>
          </p:cNvSpPr>
          <p:nvPr>
            <p:ph type="sldNum" sz="quarter" idx="12"/>
          </p:nvPr>
        </p:nvSpPr>
        <p:spPr/>
        <p:txBody>
          <a:bodyPr/>
          <a:lstStyle/>
          <a:p>
            <a:fld id="{24178508-9F07-4A72-B5B7-195991340001}" type="slidenum">
              <a:rPr lang="en-IN" smtClean="0"/>
              <a:t>‹#›</a:t>
            </a:fld>
            <a:endParaRPr lang="en-IN"/>
          </a:p>
        </p:txBody>
      </p:sp>
    </p:spTree>
    <p:extLst>
      <p:ext uri="{BB962C8B-B14F-4D97-AF65-F5344CB8AC3E}">
        <p14:creationId xmlns:p14="http://schemas.microsoft.com/office/powerpoint/2010/main" val="1707722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0D542C-D28D-0895-F391-5729FD91F5C3}"/>
              </a:ext>
            </a:extLst>
          </p:cNvPr>
          <p:cNvSpPr>
            <a:spLocks noGrp="1"/>
          </p:cNvSpPr>
          <p:nvPr>
            <p:ph type="dt" sz="half" idx="10"/>
          </p:nvPr>
        </p:nvSpPr>
        <p:spPr/>
        <p:txBody>
          <a:bodyPr/>
          <a:lstStyle/>
          <a:p>
            <a:fld id="{F35E4970-DD0B-4229-86A9-E697C06826D0}" type="datetimeFigureOut">
              <a:rPr lang="en-IN" smtClean="0"/>
              <a:t>17-10-2023</a:t>
            </a:fld>
            <a:endParaRPr lang="en-IN"/>
          </a:p>
        </p:txBody>
      </p:sp>
      <p:sp>
        <p:nvSpPr>
          <p:cNvPr id="3" name="Footer Placeholder 2">
            <a:extLst>
              <a:ext uri="{FF2B5EF4-FFF2-40B4-BE49-F238E27FC236}">
                <a16:creationId xmlns:a16="http://schemas.microsoft.com/office/drawing/2014/main" id="{43B6B65C-9A77-6C33-3650-B8634B9E082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4577880-EC22-51DF-A1D9-9DC7774144D6}"/>
              </a:ext>
            </a:extLst>
          </p:cNvPr>
          <p:cNvSpPr>
            <a:spLocks noGrp="1"/>
          </p:cNvSpPr>
          <p:nvPr>
            <p:ph type="sldNum" sz="quarter" idx="12"/>
          </p:nvPr>
        </p:nvSpPr>
        <p:spPr/>
        <p:txBody>
          <a:bodyPr/>
          <a:lstStyle/>
          <a:p>
            <a:fld id="{24178508-9F07-4A72-B5B7-195991340001}" type="slidenum">
              <a:rPr lang="en-IN" smtClean="0"/>
              <a:t>‹#›</a:t>
            </a:fld>
            <a:endParaRPr lang="en-IN"/>
          </a:p>
        </p:txBody>
      </p:sp>
    </p:spTree>
    <p:extLst>
      <p:ext uri="{BB962C8B-B14F-4D97-AF65-F5344CB8AC3E}">
        <p14:creationId xmlns:p14="http://schemas.microsoft.com/office/powerpoint/2010/main" val="24297565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AA263-74D7-C19D-0D31-71ECDD551B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F60CAA5-07C7-7C27-A92D-9AFB3E9B87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FBB8EE6E-8E06-EC87-9802-DE6FBE9A26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A28241-46A1-1032-9E95-29B47064A5D7}"/>
              </a:ext>
            </a:extLst>
          </p:cNvPr>
          <p:cNvSpPr>
            <a:spLocks noGrp="1"/>
          </p:cNvSpPr>
          <p:nvPr>
            <p:ph type="dt" sz="half" idx="10"/>
          </p:nvPr>
        </p:nvSpPr>
        <p:spPr/>
        <p:txBody>
          <a:bodyPr/>
          <a:lstStyle/>
          <a:p>
            <a:fld id="{F35E4970-DD0B-4229-86A9-E697C06826D0}" type="datetimeFigureOut">
              <a:rPr lang="en-IN" smtClean="0"/>
              <a:t>17-10-2023</a:t>
            </a:fld>
            <a:endParaRPr lang="en-IN"/>
          </a:p>
        </p:txBody>
      </p:sp>
      <p:sp>
        <p:nvSpPr>
          <p:cNvPr id="6" name="Footer Placeholder 5">
            <a:extLst>
              <a:ext uri="{FF2B5EF4-FFF2-40B4-BE49-F238E27FC236}">
                <a16:creationId xmlns:a16="http://schemas.microsoft.com/office/drawing/2014/main" id="{354AA165-3A3C-E465-DD0E-203C4DA0062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13FA3C1-51FE-7C33-A692-9D747E8A4127}"/>
              </a:ext>
            </a:extLst>
          </p:cNvPr>
          <p:cNvSpPr>
            <a:spLocks noGrp="1"/>
          </p:cNvSpPr>
          <p:nvPr>
            <p:ph type="sldNum" sz="quarter" idx="12"/>
          </p:nvPr>
        </p:nvSpPr>
        <p:spPr/>
        <p:txBody>
          <a:bodyPr/>
          <a:lstStyle/>
          <a:p>
            <a:fld id="{24178508-9F07-4A72-B5B7-195991340001}" type="slidenum">
              <a:rPr lang="en-IN" smtClean="0"/>
              <a:t>‹#›</a:t>
            </a:fld>
            <a:endParaRPr lang="en-IN"/>
          </a:p>
        </p:txBody>
      </p:sp>
    </p:spTree>
    <p:extLst>
      <p:ext uri="{BB962C8B-B14F-4D97-AF65-F5344CB8AC3E}">
        <p14:creationId xmlns:p14="http://schemas.microsoft.com/office/powerpoint/2010/main" val="3796959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72F94-993C-EBD4-E9FA-2D665FB133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B2098C3-CC2B-C1A9-D4D7-1CC18164A1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00E1912-C122-BE8D-FA67-A6888075F2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B02A56-1F55-1D81-DA4E-9B2BF0BC3BC8}"/>
              </a:ext>
            </a:extLst>
          </p:cNvPr>
          <p:cNvSpPr>
            <a:spLocks noGrp="1"/>
          </p:cNvSpPr>
          <p:nvPr>
            <p:ph type="dt" sz="half" idx="10"/>
          </p:nvPr>
        </p:nvSpPr>
        <p:spPr/>
        <p:txBody>
          <a:bodyPr/>
          <a:lstStyle/>
          <a:p>
            <a:fld id="{F35E4970-DD0B-4229-86A9-E697C06826D0}" type="datetimeFigureOut">
              <a:rPr lang="en-IN" smtClean="0"/>
              <a:t>17-10-2023</a:t>
            </a:fld>
            <a:endParaRPr lang="en-IN"/>
          </a:p>
        </p:txBody>
      </p:sp>
      <p:sp>
        <p:nvSpPr>
          <p:cNvPr id="6" name="Footer Placeholder 5">
            <a:extLst>
              <a:ext uri="{FF2B5EF4-FFF2-40B4-BE49-F238E27FC236}">
                <a16:creationId xmlns:a16="http://schemas.microsoft.com/office/drawing/2014/main" id="{22523C21-3357-99A9-E1E0-1CDF7AC3BC0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9C91287-6BEE-28BD-ED60-940FA92FB3C7}"/>
              </a:ext>
            </a:extLst>
          </p:cNvPr>
          <p:cNvSpPr>
            <a:spLocks noGrp="1"/>
          </p:cNvSpPr>
          <p:nvPr>
            <p:ph type="sldNum" sz="quarter" idx="12"/>
          </p:nvPr>
        </p:nvSpPr>
        <p:spPr/>
        <p:txBody>
          <a:bodyPr/>
          <a:lstStyle/>
          <a:p>
            <a:fld id="{24178508-9F07-4A72-B5B7-195991340001}" type="slidenum">
              <a:rPr lang="en-IN" smtClean="0"/>
              <a:t>‹#›</a:t>
            </a:fld>
            <a:endParaRPr lang="en-IN"/>
          </a:p>
        </p:txBody>
      </p:sp>
    </p:spTree>
    <p:extLst>
      <p:ext uri="{BB962C8B-B14F-4D97-AF65-F5344CB8AC3E}">
        <p14:creationId xmlns:p14="http://schemas.microsoft.com/office/powerpoint/2010/main" val="2381770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9DF3AF-207D-3EBF-A9C0-01D806B981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5280AC0-BBD4-6973-0843-72ABA5604C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1DDB33-49E7-2680-7889-1BD378CFA1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5E4970-DD0B-4229-86A9-E697C06826D0}" type="datetimeFigureOut">
              <a:rPr lang="en-IN" smtClean="0"/>
              <a:t>17-10-2023</a:t>
            </a:fld>
            <a:endParaRPr lang="en-IN"/>
          </a:p>
        </p:txBody>
      </p:sp>
      <p:sp>
        <p:nvSpPr>
          <p:cNvPr id="5" name="Footer Placeholder 4">
            <a:extLst>
              <a:ext uri="{FF2B5EF4-FFF2-40B4-BE49-F238E27FC236}">
                <a16:creationId xmlns:a16="http://schemas.microsoft.com/office/drawing/2014/main" id="{1DF0DA5F-A347-0AC5-1007-DD45A22709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80501A4-9AB3-467E-A50D-B22E9C46AD9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178508-9F07-4A72-B5B7-195991340001}" type="slidenum">
              <a:rPr lang="en-IN" smtClean="0"/>
              <a:t>‹#›</a:t>
            </a:fld>
            <a:endParaRPr lang="en-IN"/>
          </a:p>
        </p:txBody>
      </p:sp>
    </p:spTree>
    <p:extLst>
      <p:ext uri="{BB962C8B-B14F-4D97-AF65-F5344CB8AC3E}">
        <p14:creationId xmlns:p14="http://schemas.microsoft.com/office/powerpoint/2010/main" val="6425900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customXml" Target="../ink/ink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web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docs.cloudstack.apache.org/en/4.18.1.0/quickinstallationguide/qig.html" TargetMode="External"/><Relationship Id="rId2" Type="http://schemas.openxmlformats.org/officeDocument/2006/relationships/hyperlink" Target="https://docs.cloudstack.apache.org/en/4.18.1.0/"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A158-05DB-9124-C6E9-7ACDE7D5FD45}"/>
              </a:ext>
            </a:extLst>
          </p:cNvPr>
          <p:cNvSpPr>
            <a:spLocks noGrp="1"/>
          </p:cNvSpPr>
          <p:nvPr>
            <p:ph type="ctrTitle"/>
          </p:nvPr>
        </p:nvSpPr>
        <p:spPr>
          <a:xfrm>
            <a:off x="1524000" y="500926"/>
            <a:ext cx="9144000" cy="2387600"/>
          </a:xfrm>
        </p:spPr>
        <p:txBody>
          <a:bodyPr/>
          <a:lstStyle/>
          <a:p>
            <a:r>
              <a:rPr lang="en-US" dirty="0"/>
              <a:t>Module IV- Cloud Providers &amp; Software Platforms</a:t>
            </a:r>
            <a:endParaRPr lang="en-IN" dirty="0"/>
          </a:p>
        </p:txBody>
      </p:sp>
      <p:sp>
        <p:nvSpPr>
          <p:cNvPr id="3" name="Subtitle 2">
            <a:extLst>
              <a:ext uri="{FF2B5EF4-FFF2-40B4-BE49-F238E27FC236}">
                <a16:creationId xmlns:a16="http://schemas.microsoft.com/office/drawing/2014/main" id="{7AB03585-63DC-E4BB-E426-7FA0F65CFB5C}"/>
              </a:ext>
            </a:extLst>
          </p:cNvPr>
          <p:cNvSpPr>
            <a:spLocks noGrp="1"/>
          </p:cNvSpPr>
          <p:nvPr>
            <p:ph type="subTitle" idx="1"/>
          </p:nvPr>
        </p:nvSpPr>
        <p:spPr>
          <a:xfrm>
            <a:off x="1524000" y="4338884"/>
            <a:ext cx="9144000" cy="1655762"/>
          </a:xfrm>
        </p:spPr>
        <p:txBody>
          <a:bodyPr/>
          <a:lstStyle/>
          <a:p>
            <a:r>
              <a:rPr lang="en-US" dirty="0"/>
              <a:t>Dr. </a:t>
            </a:r>
            <a:r>
              <a:rPr lang="en-US" dirty="0" err="1"/>
              <a:t>Madhukrishna</a:t>
            </a:r>
            <a:r>
              <a:rPr lang="en-US" dirty="0"/>
              <a:t> </a:t>
            </a:r>
            <a:r>
              <a:rPr lang="en-US" dirty="0" err="1"/>
              <a:t>Priyadarsini</a:t>
            </a:r>
            <a:endParaRPr lang="en-US" dirty="0"/>
          </a:p>
          <a:p>
            <a:r>
              <a:rPr lang="en-US" dirty="0"/>
              <a:t>Assistant Professor</a:t>
            </a:r>
          </a:p>
          <a:p>
            <a:r>
              <a:rPr lang="en-US" dirty="0"/>
              <a:t>NIT Trichy</a:t>
            </a:r>
            <a:endParaRPr lang="en-IN" dirty="0"/>
          </a:p>
          <a:p>
            <a:endParaRPr lang="en-IN" dirty="0"/>
          </a:p>
        </p:txBody>
      </p:sp>
    </p:spTree>
    <p:extLst>
      <p:ext uri="{BB962C8B-B14F-4D97-AF65-F5344CB8AC3E}">
        <p14:creationId xmlns:p14="http://schemas.microsoft.com/office/powerpoint/2010/main" val="20192497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46039-D5CA-6C23-3CFD-983EF7FB130E}"/>
              </a:ext>
            </a:extLst>
          </p:cNvPr>
          <p:cNvSpPr>
            <a:spLocks noGrp="1"/>
          </p:cNvSpPr>
          <p:nvPr>
            <p:ph type="title"/>
          </p:nvPr>
        </p:nvSpPr>
        <p:spPr/>
        <p:txBody>
          <a:bodyPr/>
          <a:lstStyle/>
          <a:p>
            <a:r>
              <a:rPr lang="en-US" dirty="0"/>
              <a:t>Networking:</a:t>
            </a:r>
            <a:endParaRPr lang="en-IN" dirty="0"/>
          </a:p>
        </p:txBody>
      </p:sp>
      <p:pic>
        <p:nvPicPr>
          <p:cNvPr id="5" name="Content Placeholder 4">
            <a:extLst>
              <a:ext uri="{FF2B5EF4-FFF2-40B4-BE49-F238E27FC236}">
                <a16:creationId xmlns:a16="http://schemas.microsoft.com/office/drawing/2014/main" id="{BB45DAAE-B395-76E7-85C9-9A05ECA4B01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4603" y="1624614"/>
            <a:ext cx="8972642" cy="4500978"/>
          </a:xfrm>
        </p:spPr>
      </p:pic>
    </p:spTree>
    <p:extLst>
      <p:ext uri="{BB962C8B-B14F-4D97-AF65-F5344CB8AC3E}">
        <p14:creationId xmlns:p14="http://schemas.microsoft.com/office/powerpoint/2010/main" val="1055250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4C46A-EFA4-A344-26A9-427BB31DDB76}"/>
              </a:ext>
            </a:extLst>
          </p:cNvPr>
          <p:cNvSpPr>
            <a:spLocks noGrp="1"/>
          </p:cNvSpPr>
          <p:nvPr>
            <p:ph type="title"/>
          </p:nvPr>
        </p:nvSpPr>
        <p:spPr/>
        <p:txBody>
          <a:bodyPr/>
          <a:lstStyle/>
          <a:p>
            <a:r>
              <a:rPr lang="en-US" dirty="0"/>
              <a:t>Market Share &amp; Pricing:</a:t>
            </a:r>
            <a:endParaRPr lang="en-IN" dirty="0"/>
          </a:p>
        </p:txBody>
      </p:sp>
      <p:pic>
        <p:nvPicPr>
          <p:cNvPr id="9" name="Content Placeholder 8">
            <a:extLst>
              <a:ext uri="{FF2B5EF4-FFF2-40B4-BE49-F238E27FC236}">
                <a16:creationId xmlns:a16="http://schemas.microsoft.com/office/drawing/2014/main" id="{2B2C4757-B1A1-A56C-A221-2F557E5398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6128" y="1784413"/>
            <a:ext cx="10706469" cy="4394446"/>
          </a:xfrm>
        </p:spPr>
      </p:pic>
    </p:spTree>
    <p:extLst>
      <p:ext uri="{BB962C8B-B14F-4D97-AF65-F5344CB8AC3E}">
        <p14:creationId xmlns:p14="http://schemas.microsoft.com/office/powerpoint/2010/main" val="1947518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788B3-0F63-9F7F-62B8-C06BADB4257A}"/>
              </a:ext>
            </a:extLst>
          </p:cNvPr>
          <p:cNvSpPr>
            <a:spLocks noGrp="1"/>
          </p:cNvSpPr>
          <p:nvPr>
            <p:ph type="title"/>
          </p:nvPr>
        </p:nvSpPr>
        <p:spPr>
          <a:xfrm>
            <a:off x="79899" y="248575"/>
            <a:ext cx="12112101" cy="1100831"/>
          </a:xfrm>
        </p:spPr>
        <p:txBody>
          <a:bodyPr>
            <a:normAutofit fontScale="90000"/>
          </a:bodyPr>
          <a:lstStyle/>
          <a:p>
            <a:r>
              <a:rPr lang="en-US" dirty="0"/>
              <a:t>Market shares of leading cloud service providers in Q2 2023*</a:t>
            </a:r>
            <a:endParaRPr lang="en-IN" dirty="0"/>
          </a:p>
        </p:txBody>
      </p:sp>
      <p:pic>
        <p:nvPicPr>
          <p:cNvPr id="5" name="Content Placeholder 4">
            <a:extLst>
              <a:ext uri="{FF2B5EF4-FFF2-40B4-BE49-F238E27FC236}">
                <a16:creationId xmlns:a16="http://schemas.microsoft.com/office/drawing/2014/main" id="{22453E9C-983D-6B1B-C200-1F6D1513C2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4918" y="2015232"/>
            <a:ext cx="8717870" cy="4705164"/>
          </a:xfrm>
        </p:spPr>
      </p:pic>
    </p:spTree>
    <p:extLst>
      <p:ext uri="{BB962C8B-B14F-4D97-AF65-F5344CB8AC3E}">
        <p14:creationId xmlns:p14="http://schemas.microsoft.com/office/powerpoint/2010/main" val="842700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D45F7-9072-CDD6-F4A4-BFFFA92B3625}"/>
              </a:ext>
            </a:extLst>
          </p:cNvPr>
          <p:cNvSpPr>
            <a:spLocks noGrp="1"/>
          </p:cNvSpPr>
          <p:nvPr>
            <p:ph type="title"/>
          </p:nvPr>
        </p:nvSpPr>
        <p:spPr/>
        <p:txBody>
          <a:bodyPr/>
          <a:lstStyle/>
          <a:p>
            <a:r>
              <a:rPr lang="en-US" dirty="0"/>
              <a:t>Who Uses Them?</a:t>
            </a:r>
            <a:endParaRPr lang="en-IN" dirty="0"/>
          </a:p>
        </p:txBody>
      </p:sp>
      <p:pic>
        <p:nvPicPr>
          <p:cNvPr id="5" name="Content Placeholder 4">
            <a:extLst>
              <a:ext uri="{FF2B5EF4-FFF2-40B4-BE49-F238E27FC236}">
                <a16:creationId xmlns:a16="http://schemas.microsoft.com/office/drawing/2014/main" id="{6879A556-07F0-0A3A-F42A-2A9766BC42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4906" y="1775534"/>
            <a:ext cx="9265684" cy="4199138"/>
          </a:xfrm>
        </p:spPr>
      </p:pic>
    </p:spTree>
    <p:extLst>
      <p:ext uri="{BB962C8B-B14F-4D97-AF65-F5344CB8AC3E}">
        <p14:creationId xmlns:p14="http://schemas.microsoft.com/office/powerpoint/2010/main" val="1326732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18CA7-681C-2352-7C49-1025E0C55F28}"/>
              </a:ext>
            </a:extLst>
          </p:cNvPr>
          <p:cNvSpPr>
            <a:spLocks noGrp="1"/>
          </p:cNvSpPr>
          <p:nvPr>
            <p:ph type="title"/>
          </p:nvPr>
        </p:nvSpPr>
        <p:spPr>
          <a:xfrm>
            <a:off x="660647" y="205327"/>
            <a:ext cx="10515600" cy="700195"/>
          </a:xfrm>
        </p:spPr>
        <p:txBody>
          <a:bodyPr/>
          <a:lstStyle/>
          <a:p>
            <a:r>
              <a:rPr lang="en-US" dirty="0"/>
              <a:t>AWS Vs. Azure Vs. GCP Pros</a:t>
            </a:r>
            <a:endParaRPr lang="en-IN" dirty="0"/>
          </a:p>
        </p:txBody>
      </p:sp>
      <p:pic>
        <p:nvPicPr>
          <p:cNvPr id="5" name="Content Placeholder 4">
            <a:extLst>
              <a:ext uri="{FF2B5EF4-FFF2-40B4-BE49-F238E27FC236}">
                <a16:creationId xmlns:a16="http://schemas.microsoft.com/office/drawing/2014/main" id="{DA8C3CC3-6DB3-F4C3-014F-5D4D1B9973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9507" y="1171852"/>
            <a:ext cx="9090733" cy="5686148"/>
          </a:xfr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AB96706A-387A-08C7-66BC-DC96A7EB6DFA}"/>
                  </a:ext>
                </a:extLst>
              </p14:cNvPr>
              <p14:cNvContentPartPr/>
              <p14:nvPr/>
            </p14:nvContentPartPr>
            <p14:xfrm>
              <a:off x="1863993" y="5947473"/>
              <a:ext cx="331200" cy="40680"/>
            </p14:xfrm>
          </p:contentPart>
        </mc:Choice>
        <mc:Fallback xmlns="">
          <p:pic>
            <p:nvPicPr>
              <p:cNvPr id="6" name="Ink 5">
                <a:extLst>
                  <a:ext uri="{FF2B5EF4-FFF2-40B4-BE49-F238E27FC236}">
                    <a16:creationId xmlns:a16="http://schemas.microsoft.com/office/drawing/2014/main" id="{AB96706A-387A-08C7-66BC-DC96A7EB6DFA}"/>
                  </a:ext>
                </a:extLst>
              </p:cNvPr>
              <p:cNvPicPr/>
              <p:nvPr/>
            </p:nvPicPr>
            <p:blipFill>
              <a:blip r:embed="rId4"/>
              <a:stretch>
                <a:fillRect/>
              </a:stretch>
            </p:blipFill>
            <p:spPr>
              <a:xfrm>
                <a:off x="1854993" y="5938833"/>
                <a:ext cx="34884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BDD0038D-28E8-1318-56AD-A148B600179F}"/>
                  </a:ext>
                </a:extLst>
              </p14:cNvPr>
              <p14:cNvContentPartPr/>
              <p14:nvPr/>
            </p14:nvContentPartPr>
            <p14:xfrm>
              <a:off x="1817553" y="5900313"/>
              <a:ext cx="461160" cy="137520"/>
            </p14:xfrm>
          </p:contentPart>
        </mc:Choice>
        <mc:Fallback xmlns="">
          <p:pic>
            <p:nvPicPr>
              <p:cNvPr id="7" name="Ink 6">
                <a:extLst>
                  <a:ext uri="{FF2B5EF4-FFF2-40B4-BE49-F238E27FC236}">
                    <a16:creationId xmlns:a16="http://schemas.microsoft.com/office/drawing/2014/main" id="{BDD0038D-28E8-1318-56AD-A148B600179F}"/>
                  </a:ext>
                </a:extLst>
              </p:cNvPr>
              <p:cNvPicPr/>
              <p:nvPr/>
            </p:nvPicPr>
            <p:blipFill>
              <a:blip r:embed="rId6"/>
              <a:stretch>
                <a:fillRect/>
              </a:stretch>
            </p:blipFill>
            <p:spPr>
              <a:xfrm>
                <a:off x="1808553" y="5891673"/>
                <a:ext cx="478800" cy="155160"/>
              </a:xfrm>
              <a:prstGeom prst="rect">
                <a:avLst/>
              </a:prstGeom>
            </p:spPr>
          </p:pic>
        </mc:Fallback>
      </mc:AlternateContent>
    </p:spTree>
    <p:extLst>
      <p:ext uri="{BB962C8B-B14F-4D97-AF65-F5344CB8AC3E}">
        <p14:creationId xmlns:p14="http://schemas.microsoft.com/office/powerpoint/2010/main" val="2827514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A9EE1-4D51-1D82-7D88-9E297FE06C62}"/>
              </a:ext>
            </a:extLst>
          </p:cNvPr>
          <p:cNvSpPr>
            <a:spLocks noGrp="1"/>
          </p:cNvSpPr>
          <p:nvPr>
            <p:ph type="title"/>
          </p:nvPr>
        </p:nvSpPr>
        <p:spPr>
          <a:xfrm>
            <a:off x="420949" y="143184"/>
            <a:ext cx="10515600" cy="655807"/>
          </a:xfrm>
        </p:spPr>
        <p:txBody>
          <a:bodyPr>
            <a:normAutofit fontScale="90000"/>
          </a:bodyPr>
          <a:lstStyle/>
          <a:p>
            <a:r>
              <a:rPr lang="en-US" dirty="0"/>
              <a:t>AWS Vs. Azure Vs. GCP Cons</a:t>
            </a:r>
            <a:endParaRPr lang="en-IN" dirty="0"/>
          </a:p>
        </p:txBody>
      </p:sp>
      <p:pic>
        <p:nvPicPr>
          <p:cNvPr id="5" name="Content Placeholder 4">
            <a:extLst>
              <a:ext uri="{FF2B5EF4-FFF2-40B4-BE49-F238E27FC236}">
                <a16:creationId xmlns:a16="http://schemas.microsoft.com/office/drawing/2014/main" id="{550F25C4-217C-753B-8E93-0EE994481D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0831" y="1100830"/>
            <a:ext cx="8780016" cy="5613985"/>
          </a:xfrm>
        </p:spPr>
      </p:pic>
    </p:spTree>
    <p:extLst>
      <p:ext uri="{BB962C8B-B14F-4D97-AF65-F5344CB8AC3E}">
        <p14:creationId xmlns:p14="http://schemas.microsoft.com/office/powerpoint/2010/main" val="38865036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03E64-ED71-61FF-E14E-3D6A6B3C8033}"/>
              </a:ext>
            </a:extLst>
          </p:cNvPr>
          <p:cNvSpPr>
            <a:spLocks noGrp="1"/>
          </p:cNvSpPr>
          <p:nvPr>
            <p:ph type="title"/>
          </p:nvPr>
        </p:nvSpPr>
        <p:spPr>
          <a:xfrm>
            <a:off x="571870" y="205327"/>
            <a:ext cx="10515600" cy="806727"/>
          </a:xfrm>
        </p:spPr>
        <p:txBody>
          <a:bodyPr/>
          <a:lstStyle/>
          <a:p>
            <a:r>
              <a:rPr lang="en-IN" b="1" dirty="0">
                <a:solidFill>
                  <a:srgbClr val="FF0000"/>
                </a:solidFill>
              </a:rPr>
              <a:t>Open Source Software:</a:t>
            </a:r>
          </a:p>
        </p:txBody>
      </p:sp>
      <p:sp>
        <p:nvSpPr>
          <p:cNvPr id="3" name="Content Placeholder 2">
            <a:extLst>
              <a:ext uri="{FF2B5EF4-FFF2-40B4-BE49-F238E27FC236}">
                <a16:creationId xmlns:a16="http://schemas.microsoft.com/office/drawing/2014/main" id="{B02F061A-A20B-4B7C-ED94-CAD7EBBFAE93}"/>
              </a:ext>
            </a:extLst>
          </p:cNvPr>
          <p:cNvSpPr>
            <a:spLocks noGrp="1"/>
          </p:cNvSpPr>
          <p:nvPr>
            <p:ph idx="1"/>
          </p:nvPr>
        </p:nvSpPr>
        <p:spPr>
          <a:xfrm>
            <a:off x="571870" y="1553592"/>
            <a:ext cx="11377474" cy="5033639"/>
          </a:xfrm>
        </p:spPr>
        <p:txBody>
          <a:bodyPr>
            <a:normAutofit lnSpcReduction="10000"/>
          </a:bodyPr>
          <a:lstStyle/>
          <a:p>
            <a:r>
              <a:rPr lang="en-US" dirty="0"/>
              <a:t>Open Source Cloud Software is used to build private, public, and hybrid clouds which are compatible with the already available cloud platforms in market.</a:t>
            </a:r>
          </a:p>
          <a:p>
            <a:r>
              <a:rPr lang="en-US" dirty="0"/>
              <a:t>In other words, the open source cloud software is </a:t>
            </a:r>
            <a:r>
              <a:rPr lang="en-US" b="0" i="0" dirty="0">
                <a:solidFill>
                  <a:srgbClr val="040C28"/>
                </a:solidFill>
                <a:effectLst/>
                <a:latin typeface="Google Sans"/>
              </a:rPr>
              <a:t> interoperable with any back-end platform and can easily be migrated to a different IT infrastructure/environment.</a:t>
            </a:r>
          </a:p>
          <a:p>
            <a:r>
              <a:rPr lang="en-US" dirty="0">
                <a:solidFill>
                  <a:srgbClr val="040C28"/>
                </a:solidFill>
                <a:latin typeface="Google Sans"/>
              </a:rPr>
              <a:t>Majorly used open source cloud software are:</a:t>
            </a:r>
          </a:p>
          <a:p>
            <a:pPr marL="514350" indent="-514350">
              <a:buFont typeface="+mj-lt"/>
              <a:buAutoNum type="arabicPeriod"/>
            </a:pPr>
            <a:r>
              <a:rPr lang="en-US" dirty="0">
                <a:solidFill>
                  <a:srgbClr val="040C28"/>
                </a:solidFill>
                <a:latin typeface="Google Sans"/>
              </a:rPr>
              <a:t>Eucalyptus</a:t>
            </a:r>
          </a:p>
          <a:p>
            <a:pPr marL="514350" indent="-514350">
              <a:buFont typeface="+mj-lt"/>
              <a:buAutoNum type="arabicPeriod"/>
            </a:pPr>
            <a:r>
              <a:rPr lang="en-US" dirty="0">
                <a:solidFill>
                  <a:srgbClr val="040C28"/>
                </a:solidFill>
                <a:latin typeface="Google Sans"/>
              </a:rPr>
              <a:t>Open Nebula</a:t>
            </a:r>
          </a:p>
          <a:p>
            <a:pPr marL="514350" indent="-514350">
              <a:buFont typeface="+mj-lt"/>
              <a:buAutoNum type="arabicPeriod"/>
            </a:pPr>
            <a:r>
              <a:rPr lang="en-US" dirty="0">
                <a:solidFill>
                  <a:srgbClr val="040C28"/>
                </a:solidFill>
                <a:latin typeface="Google Sans"/>
              </a:rPr>
              <a:t>Open Stack</a:t>
            </a:r>
          </a:p>
          <a:p>
            <a:pPr marL="514350" indent="-514350">
              <a:buFont typeface="+mj-lt"/>
              <a:buAutoNum type="arabicPeriod"/>
            </a:pPr>
            <a:r>
              <a:rPr lang="en-US" dirty="0">
                <a:solidFill>
                  <a:srgbClr val="040C28"/>
                </a:solidFill>
                <a:latin typeface="Google Sans"/>
              </a:rPr>
              <a:t>Apache </a:t>
            </a:r>
            <a:r>
              <a:rPr lang="en-US" dirty="0" err="1">
                <a:solidFill>
                  <a:srgbClr val="040C28"/>
                </a:solidFill>
                <a:latin typeface="Google Sans"/>
              </a:rPr>
              <a:t>Cloudstack</a:t>
            </a:r>
            <a:endParaRPr lang="en-US" dirty="0">
              <a:solidFill>
                <a:srgbClr val="040C28"/>
              </a:solidFill>
              <a:latin typeface="Google Sans"/>
            </a:endParaRPr>
          </a:p>
          <a:p>
            <a:pPr marL="514350" indent="-514350">
              <a:buFont typeface="+mj-lt"/>
              <a:buAutoNum type="arabicPeriod"/>
            </a:pPr>
            <a:endParaRPr lang="en-IN" dirty="0"/>
          </a:p>
        </p:txBody>
      </p:sp>
    </p:spTree>
    <p:extLst>
      <p:ext uri="{BB962C8B-B14F-4D97-AF65-F5344CB8AC3E}">
        <p14:creationId xmlns:p14="http://schemas.microsoft.com/office/powerpoint/2010/main" val="30551258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C91B6-569B-8471-4767-444E57D97E28}"/>
              </a:ext>
            </a:extLst>
          </p:cNvPr>
          <p:cNvSpPr>
            <a:spLocks noGrp="1"/>
          </p:cNvSpPr>
          <p:nvPr>
            <p:ph type="title"/>
          </p:nvPr>
        </p:nvSpPr>
        <p:spPr>
          <a:xfrm>
            <a:off x="346229" y="1"/>
            <a:ext cx="10515600" cy="967666"/>
          </a:xfrm>
        </p:spPr>
        <p:txBody>
          <a:bodyPr/>
          <a:lstStyle/>
          <a:p>
            <a:r>
              <a:rPr lang="en-US" dirty="0"/>
              <a:t>Open Source Cloud Infrastructure</a:t>
            </a:r>
            <a:endParaRPr lang="en-IN" dirty="0"/>
          </a:p>
        </p:txBody>
      </p:sp>
      <p:sp>
        <p:nvSpPr>
          <p:cNvPr id="3" name="Content Placeholder 2">
            <a:extLst>
              <a:ext uri="{FF2B5EF4-FFF2-40B4-BE49-F238E27FC236}">
                <a16:creationId xmlns:a16="http://schemas.microsoft.com/office/drawing/2014/main" id="{B0AAA5C5-B2B6-93A3-6C4D-79D81C92CDE2}"/>
              </a:ext>
            </a:extLst>
          </p:cNvPr>
          <p:cNvSpPr>
            <a:spLocks noGrp="1"/>
          </p:cNvSpPr>
          <p:nvPr>
            <p:ph idx="1"/>
          </p:nvPr>
        </p:nvSpPr>
        <p:spPr>
          <a:xfrm>
            <a:off x="346229" y="1443885"/>
            <a:ext cx="11656381" cy="5098958"/>
          </a:xfrm>
        </p:spPr>
        <p:txBody>
          <a:bodyPr/>
          <a:lstStyle/>
          <a:p>
            <a:r>
              <a:rPr lang="en-US" dirty="0"/>
              <a:t>Simple</a:t>
            </a:r>
          </a:p>
          <a:p>
            <a:pPr lvl="1">
              <a:buFont typeface="Wingdings" panose="05000000000000000000" pitchFamily="2" charset="2"/>
              <a:buChar char="v"/>
            </a:pPr>
            <a:r>
              <a:rPr lang="en-US" dirty="0"/>
              <a:t>Transparent-&gt; need to see in to the ‘cloud’</a:t>
            </a:r>
          </a:p>
          <a:p>
            <a:pPr lvl="1">
              <a:buFont typeface="Wingdings" panose="05000000000000000000" pitchFamily="2" charset="2"/>
              <a:buChar char="v"/>
            </a:pPr>
            <a:r>
              <a:rPr lang="en-US" dirty="0"/>
              <a:t>Scalable-&gt; complexity often limits scalability</a:t>
            </a:r>
          </a:p>
          <a:p>
            <a:r>
              <a:rPr lang="en-US" dirty="0"/>
              <a:t>Extensible</a:t>
            </a:r>
          </a:p>
          <a:p>
            <a:pPr lvl="1">
              <a:buFont typeface="Wingdings" panose="05000000000000000000" pitchFamily="2" charset="2"/>
              <a:buChar char="v"/>
            </a:pPr>
            <a:r>
              <a:rPr lang="en-US" dirty="0"/>
              <a:t>New application classes and service classes may require new features</a:t>
            </a:r>
          </a:p>
          <a:p>
            <a:pPr lvl="1">
              <a:buFont typeface="Wingdings" panose="05000000000000000000" pitchFamily="2" charset="2"/>
              <a:buChar char="v"/>
            </a:pPr>
            <a:r>
              <a:rPr lang="en-US" dirty="0"/>
              <a:t>Clouds are new-&gt; needs to extend while retaining useful features</a:t>
            </a:r>
          </a:p>
          <a:p>
            <a:r>
              <a:rPr lang="en-US" dirty="0"/>
              <a:t>Commodity-based</a:t>
            </a:r>
          </a:p>
          <a:p>
            <a:pPr lvl="1">
              <a:buFont typeface="Wingdings" panose="05000000000000000000" pitchFamily="2" charset="2"/>
              <a:buChar char="v"/>
            </a:pPr>
            <a:r>
              <a:rPr lang="en-US" dirty="0"/>
              <a:t>Must leverage extensive catalog of open source software offerings</a:t>
            </a:r>
          </a:p>
          <a:p>
            <a:r>
              <a:rPr lang="en-US" dirty="0"/>
              <a:t>Easy</a:t>
            </a:r>
          </a:p>
          <a:p>
            <a:pPr lvl="1">
              <a:buFont typeface="Wingdings" panose="05000000000000000000" pitchFamily="2" charset="2"/>
              <a:buChar char="v"/>
            </a:pPr>
            <a:r>
              <a:rPr lang="en-US" dirty="0"/>
              <a:t>To install-&gt; system administration time is expensive</a:t>
            </a:r>
          </a:p>
          <a:p>
            <a:pPr lvl="1">
              <a:buFont typeface="Wingdings" panose="05000000000000000000" pitchFamily="2" charset="2"/>
              <a:buChar char="v"/>
            </a:pPr>
            <a:r>
              <a:rPr lang="en-US" dirty="0"/>
              <a:t>To maintain-&gt; system administration time is really expensive</a:t>
            </a:r>
          </a:p>
          <a:p>
            <a:pPr lvl="2">
              <a:buFont typeface="Wingdings" panose="05000000000000000000" pitchFamily="2" charset="2"/>
              <a:buChar char="v"/>
            </a:pPr>
            <a:endParaRPr lang="en-IN" dirty="0"/>
          </a:p>
        </p:txBody>
      </p:sp>
    </p:spTree>
    <p:extLst>
      <p:ext uri="{BB962C8B-B14F-4D97-AF65-F5344CB8AC3E}">
        <p14:creationId xmlns:p14="http://schemas.microsoft.com/office/powerpoint/2010/main" val="6010723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FFEEC-59BF-4274-3703-830FDA36B7ED}"/>
              </a:ext>
            </a:extLst>
          </p:cNvPr>
          <p:cNvSpPr>
            <a:spLocks noGrp="1"/>
          </p:cNvSpPr>
          <p:nvPr>
            <p:ph type="title"/>
          </p:nvPr>
        </p:nvSpPr>
        <p:spPr>
          <a:xfrm>
            <a:off x="358806" y="114007"/>
            <a:ext cx="10515600" cy="567030"/>
          </a:xfrm>
        </p:spPr>
        <p:txBody>
          <a:bodyPr>
            <a:normAutofit fontScale="90000"/>
          </a:bodyPr>
          <a:lstStyle/>
          <a:p>
            <a:r>
              <a:rPr lang="en-US" dirty="0"/>
              <a:t>Open Source Cloud Anatomy</a:t>
            </a:r>
            <a:endParaRPr lang="en-IN" dirty="0"/>
          </a:p>
        </p:txBody>
      </p:sp>
      <p:sp>
        <p:nvSpPr>
          <p:cNvPr id="3" name="Content Placeholder 2">
            <a:extLst>
              <a:ext uri="{FF2B5EF4-FFF2-40B4-BE49-F238E27FC236}">
                <a16:creationId xmlns:a16="http://schemas.microsoft.com/office/drawing/2014/main" id="{343E5781-350C-0A6A-F144-15C886D5721E}"/>
              </a:ext>
            </a:extLst>
          </p:cNvPr>
          <p:cNvSpPr>
            <a:spLocks noGrp="1"/>
          </p:cNvSpPr>
          <p:nvPr>
            <p:ph idx="1"/>
          </p:nvPr>
        </p:nvSpPr>
        <p:spPr>
          <a:xfrm>
            <a:off x="97654" y="1118586"/>
            <a:ext cx="11691891" cy="5625407"/>
          </a:xfrm>
        </p:spPr>
        <p:txBody>
          <a:bodyPr>
            <a:normAutofit fontScale="92500" lnSpcReduction="10000"/>
          </a:bodyPr>
          <a:lstStyle/>
          <a:p>
            <a:r>
              <a:rPr lang="en-US" dirty="0"/>
              <a:t>Extensibility</a:t>
            </a:r>
          </a:p>
          <a:p>
            <a:pPr lvl="1"/>
            <a:r>
              <a:rPr lang="en-IN" dirty="0"/>
              <a:t>Simple architecture and open internal APIs</a:t>
            </a:r>
          </a:p>
          <a:p>
            <a:r>
              <a:rPr lang="en-IN" dirty="0"/>
              <a:t>Client-side interface</a:t>
            </a:r>
          </a:p>
          <a:p>
            <a:pPr lvl="1"/>
            <a:r>
              <a:rPr lang="en-IN" dirty="0"/>
              <a:t>Amazon’s AWS interface and functionality (familiar and testable)</a:t>
            </a:r>
          </a:p>
          <a:p>
            <a:r>
              <a:rPr lang="en-IN" dirty="0"/>
              <a:t>Compute</a:t>
            </a:r>
          </a:p>
          <a:p>
            <a:pPr lvl="1"/>
            <a:r>
              <a:rPr lang="en-IN" dirty="0"/>
              <a:t>Multiple hypervisors and image formats</a:t>
            </a:r>
          </a:p>
          <a:p>
            <a:r>
              <a:rPr lang="en-IN" dirty="0"/>
              <a:t>Networking</a:t>
            </a:r>
          </a:p>
          <a:p>
            <a:pPr lvl="1"/>
            <a:r>
              <a:rPr lang="en-IN" dirty="0"/>
              <a:t>Virtual private network (VPN) per cloud allocation</a:t>
            </a:r>
          </a:p>
          <a:p>
            <a:r>
              <a:rPr lang="en-IN" dirty="0"/>
              <a:t>Storage</a:t>
            </a:r>
          </a:p>
          <a:p>
            <a:pPr lvl="1"/>
            <a:r>
              <a:rPr lang="en-IN" dirty="0"/>
              <a:t>Cloud storage models using generic OS functionality</a:t>
            </a:r>
          </a:p>
          <a:p>
            <a:r>
              <a:rPr lang="en-IN" dirty="0"/>
              <a:t>Security</a:t>
            </a:r>
          </a:p>
          <a:p>
            <a:pPr lvl="1"/>
            <a:r>
              <a:rPr lang="en-IN" dirty="0"/>
              <a:t>Must be compatible with local security policies</a:t>
            </a:r>
          </a:p>
          <a:p>
            <a:r>
              <a:rPr lang="en-IN" dirty="0"/>
              <a:t>Packaging, installation, maintenance</a:t>
            </a:r>
          </a:p>
          <a:p>
            <a:pPr lvl="1"/>
            <a:r>
              <a:rPr lang="en-IN" dirty="0"/>
              <a:t>Minimal intrusiveness, maximal portability</a:t>
            </a:r>
          </a:p>
        </p:txBody>
      </p:sp>
    </p:spTree>
    <p:extLst>
      <p:ext uri="{BB962C8B-B14F-4D97-AF65-F5344CB8AC3E}">
        <p14:creationId xmlns:p14="http://schemas.microsoft.com/office/powerpoint/2010/main" val="14448955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A7925-1443-DB73-28AF-AFDD684349D7}"/>
              </a:ext>
            </a:extLst>
          </p:cNvPr>
          <p:cNvSpPr>
            <a:spLocks noGrp="1"/>
          </p:cNvSpPr>
          <p:nvPr>
            <p:ph type="title"/>
          </p:nvPr>
        </p:nvSpPr>
        <p:spPr>
          <a:xfrm>
            <a:off x="62144" y="292963"/>
            <a:ext cx="12073631" cy="1118585"/>
          </a:xfrm>
        </p:spPr>
        <p:txBody>
          <a:bodyPr>
            <a:normAutofit fontScale="90000"/>
          </a:bodyPr>
          <a:lstStyle/>
          <a:p>
            <a:r>
              <a:rPr lang="en-IN" dirty="0"/>
              <a:t>1- Eucalyptus (Elastic Utility Computing Architecture Linking Your Programs To Useful Systems)</a:t>
            </a:r>
          </a:p>
        </p:txBody>
      </p:sp>
      <p:sp>
        <p:nvSpPr>
          <p:cNvPr id="3" name="Content Placeholder 2">
            <a:extLst>
              <a:ext uri="{FF2B5EF4-FFF2-40B4-BE49-F238E27FC236}">
                <a16:creationId xmlns:a16="http://schemas.microsoft.com/office/drawing/2014/main" id="{1909CC65-13E0-7B32-93D1-7168C8B0CA27}"/>
              </a:ext>
            </a:extLst>
          </p:cNvPr>
          <p:cNvSpPr>
            <a:spLocks noGrp="1"/>
          </p:cNvSpPr>
          <p:nvPr>
            <p:ph idx="1"/>
          </p:nvPr>
        </p:nvSpPr>
        <p:spPr>
          <a:xfrm>
            <a:off x="62144" y="2228294"/>
            <a:ext cx="11656380" cy="4336743"/>
          </a:xfrm>
        </p:spPr>
        <p:txBody>
          <a:bodyPr/>
          <a:lstStyle/>
          <a:p>
            <a:r>
              <a:rPr lang="en-US" b="0" i="0" dirty="0">
                <a:effectLst/>
              </a:rPr>
              <a:t>Eucalyptus is open source software for building AWS-compatible private and hybrid clouds. </a:t>
            </a:r>
          </a:p>
          <a:p>
            <a:r>
              <a:rPr lang="en-US" b="0" i="0" dirty="0">
                <a:effectLst/>
              </a:rPr>
              <a:t>As an Infrastructure as a Service product, Eucalyptus allows you to flexibly provision your own collections of resources (both compute and storage), on an as-needed basis.</a:t>
            </a:r>
          </a:p>
          <a:p>
            <a:r>
              <a:rPr lang="en-US" dirty="0"/>
              <a:t>It is a web services based implementation of elastic/utility/cloud computing infrastructure</a:t>
            </a:r>
          </a:p>
          <a:p>
            <a:pPr lvl="1"/>
            <a:r>
              <a:rPr lang="en-US" b="0" i="0" dirty="0">
                <a:effectLst/>
              </a:rPr>
              <a:t>Linux image hosting ala Amazon</a:t>
            </a:r>
          </a:p>
          <a:p>
            <a:endParaRPr lang="en-US" b="0" i="0" dirty="0">
              <a:effectLst/>
            </a:endParaRPr>
          </a:p>
          <a:p>
            <a:endParaRPr lang="en-IN" dirty="0">
              <a:latin typeface="Google Sans"/>
            </a:endParaRPr>
          </a:p>
        </p:txBody>
      </p:sp>
    </p:spTree>
    <p:extLst>
      <p:ext uri="{BB962C8B-B14F-4D97-AF65-F5344CB8AC3E}">
        <p14:creationId xmlns:p14="http://schemas.microsoft.com/office/powerpoint/2010/main" val="1086833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7ACE6-A20B-386B-1C55-0ECA57F78AD7}"/>
              </a:ext>
            </a:extLst>
          </p:cNvPr>
          <p:cNvSpPr>
            <a:spLocks noGrp="1"/>
          </p:cNvSpPr>
          <p:nvPr>
            <p:ph type="title"/>
          </p:nvPr>
        </p:nvSpPr>
        <p:spPr/>
        <p:txBody>
          <a:bodyPr/>
          <a:lstStyle/>
          <a:p>
            <a:r>
              <a:rPr lang="en-US" dirty="0"/>
              <a:t>Outline:</a:t>
            </a:r>
            <a:endParaRPr lang="en-IN" dirty="0"/>
          </a:p>
        </p:txBody>
      </p:sp>
      <p:sp>
        <p:nvSpPr>
          <p:cNvPr id="3" name="Content Placeholder 2">
            <a:extLst>
              <a:ext uri="{FF2B5EF4-FFF2-40B4-BE49-F238E27FC236}">
                <a16:creationId xmlns:a16="http://schemas.microsoft.com/office/drawing/2014/main" id="{1319B29F-345B-7A33-07F4-CA0A48C2DECF}"/>
              </a:ext>
            </a:extLst>
          </p:cNvPr>
          <p:cNvSpPr>
            <a:spLocks noGrp="1"/>
          </p:cNvSpPr>
          <p:nvPr>
            <p:ph idx="1"/>
          </p:nvPr>
        </p:nvSpPr>
        <p:spPr/>
        <p:txBody>
          <a:bodyPr/>
          <a:lstStyle/>
          <a:p>
            <a:r>
              <a:rPr lang="en-US" dirty="0"/>
              <a:t>Globally available public clouds</a:t>
            </a:r>
          </a:p>
          <a:p>
            <a:pPr lvl="1"/>
            <a:r>
              <a:rPr lang="en-US" dirty="0"/>
              <a:t>AWS</a:t>
            </a:r>
          </a:p>
          <a:p>
            <a:pPr lvl="1"/>
            <a:r>
              <a:rPr lang="en-US" dirty="0"/>
              <a:t>Azure</a:t>
            </a:r>
          </a:p>
          <a:p>
            <a:pPr lvl="1"/>
            <a:r>
              <a:rPr lang="en-US" dirty="0"/>
              <a:t>GCP</a:t>
            </a:r>
          </a:p>
          <a:p>
            <a:r>
              <a:rPr lang="en-US" dirty="0"/>
              <a:t>Introduction to open source software</a:t>
            </a:r>
          </a:p>
          <a:p>
            <a:pPr lvl="1"/>
            <a:r>
              <a:rPr lang="en-IN" dirty="0"/>
              <a:t>Eucalyptus</a:t>
            </a:r>
          </a:p>
          <a:p>
            <a:pPr lvl="1"/>
            <a:r>
              <a:rPr lang="en-IN" dirty="0"/>
              <a:t>Open Nebula</a:t>
            </a:r>
          </a:p>
          <a:p>
            <a:pPr lvl="1"/>
            <a:r>
              <a:rPr lang="en-IN" dirty="0"/>
              <a:t>OpenStack</a:t>
            </a:r>
          </a:p>
          <a:p>
            <a:pPr lvl="1"/>
            <a:r>
              <a:rPr lang="en-IN" dirty="0"/>
              <a:t>Apache </a:t>
            </a:r>
            <a:r>
              <a:rPr lang="en-IN" dirty="0" err="1"/>
              <a:t>Cloudstack</a:t>
            </a:r>
            <a:endParaRPr lang="en-IN" dirty="0"/>
          </a:p>
        </p:txBody>
      </p:sp>
    </p:spTree>
    <p:extLst>
      <p:ext uri="{BB962C8B-B14F-4D97-AF65-F5344CB8AC3E}">
        <p14:creationId xmlns:p14="http://schemas.microsoft.com/office/powerpoint/2010/main" val="39700258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366BA-3972-33E2-9201-B32E3FA06B44}"/>
              </a:ext>
            </a:extLst>
          </p:cNvPr>
          <p:cNvSpPr>
            <a:spLocks noGrp="1"/>
          </p:cNvSpPr>
          <p:nvPr>
            <p:ph type="title"/>
          </p:nvPr>
        </p:nvSpPr>
        <p:spPr>
          <a:xfrm>
            <a:off x="394316" y="255479"/>
            <a:ext cx="10515600" cy="851116"/>
          </a:xfrm>
        </p:spPr>
        <p:txBody>
          <a:bodyPr/>
          <a:lstStyle/>
          <a:p>
            <a:r>
              <a:rPr lang="en-US" dirty="0"/>
              <a:t>Goals of Eucalyptus:</a:t>
            </a:r>
            <a:endParaRPr lang="en-IN" dirty="0"/>
          </a:p>
        </p:txBody>
      </p:sp>
      <p:sp>
        <p:nvSpPr>
          <p:cNvPr id="3" name="Content Placeholder 2">
            <a:extLst>
              <a:ext uri="{FF2B5EF4-FFF2-40B4-BE49-F238E27FC236}">
                <a16:creationId xmlns:a16="http://schemas.microsoft.com/office/drawing/2014/main" id="{5F514A35-1D0D-79B1-054D-67AA291046D0}"/>
              </a:ext>
            </a:extLst>
          </p:cNvPr>
          <p:cNvSpPr>
            <a:spLocks noGrp="1"/>
          </p:cNvSpPr>
          <p:nvPr>
            <p:ph idx="1"/>
          </p:nvPr>
        </p:nvSpPr>
        <p:spPr>
          <a:xfrm>
            <a:off x="186431" y="1615736"/>
            <a:ext cx="11754035" cy="5069149"/>
          </a:xfrm>
        </p:spPr>
        <p:txBody>
          <a:bodyPr>
            <a:normAutofit lnSpcReduction="10000"/>
          </a:bodyPr>
          <a:lstStyle/>
          <a:p>
            <a:r>
              <a:rPr lang="en-US" dirty="0"/>
              <a:t>Foster greater understanding and uptake of cloud computing</a:t>
            </a:r>
          </a:p>
          <a:p>
            <a:pPr lvl="1"/>
            <a:r>
              <a:rPr lang="en-US" dirty="0"/>
              <a:t>Provide a vehicle for extending what is known about the utility model of computing</a:t>
            </a:r>
          </a:p>
          <a:p>
            <a:r>
              <a:rPr lang="en-US" dirty="0"/>
              <a:t>Experimentation vehicle prior to buying commercial services</a:t>
            </a:r>
          </a:p>
          <a:p>
            <a:pPr lvl="1"/>
            <a:r>
              <a:rPr lang="en-US" dirty="0"/>
              <a:t>Provide development, debugging, and “tech preview” platform for public clouds</a:t>
            </a:r>
          </a:p>
          <a:p>
            <a:r>
              <a:rPr lang="en-US" dirty="0"/>
              <a:t>Homogenize local IT environment with public clouds</a:t>
            </a:r>
          </a:p>
          <a:p>
            <a:pPr lvl="1"/>
            <a:r>
              <a:rPr lang="en-US" dirty="0"/>
              <a:t>AWS functionality locally makes moving using Amazon AWS easier, cheaper, and more sustainable</a:t>
            </a:r>
          </a:p>
          <a:p>
            <a:r>
              <a:rPr lang="en-US" dirty="0"/>
              <a:t>Provide a basic software development platform for the open source community</a:t>
            </a:r>
          </a:p>
          <a:p>
            <a:pPr lvl="1"/>
            <a:r>
              <a:rPr lang="en-US" dirty="0"/>
              <a:t>E.g., the “Linux experience”</a:t>
            </a:r>
          </a:p>
          <a:p>
            <a:r>
              <a:rPr lang="en-US" dirty="0"/>
              <a:t>Not designed as a replacement technology for AWS or any other public cloud service</a:t>
            </a:r>
            <a:endParaRPr lang="en-IN" dirty="0"/>
          </a:p>
        </p:txBody>
      </p:sp>
    </p:spTree>
    <p:extLst>
      <p:ext uri="{BB962C8B-B14F-4D97-AF65-F5344CB8AC3E}">
        <p14:creationId xmlns:p14="http://schemas.microsoft.com/office/powerpoint/2010/main" val="24848428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216E5-F65F-7F31-AFAA-42A2890BD762}"/>
              </a:ext>
            </a:extLst>
          </p:cNvPr>
          <p:cNvSpPr>
            <a:spLocks noGrp="1"/>
          </p:cNvSpPr>
          <p:nvPr>
            <p:ph type="title"/>
          </p:nvPr>
        </p:nvSpPr>
        <p:spPr>
          <a:xfrm>
            <a:off x="660646" y="205328"/>
            <a:ext cx="10515600" cy="584786"/>
          </a:xfrm>
        </p:spPr>
        <p:txBody>
          <a:bodyPr>
            <a:normAutofit fontScale="90000"/>
          </a:bodyPr>
          <a:lstStyle/>
          <a:p>
            <a:r>
              <a:rPr lang="en-US" dirty="0"/>
              <a:t>Architecture:</a:t>
            </a:r>
            <a:endParaRPr lang="en-IN" dirty="0"/>
          </a:p>
        </p:txBody>
      </p:sp>
      <p:pic>
        <p:nvPicPr>
          <p:cNvPr id="5" name="Content Placeholder 4">
            <a:extLst>
              <a:ext uri="{FF2B5EF4-FFF2-40B4-BE49-F238E27FC236}">
                <a16:creationId xmlns:a16="http://schemas.microsoft.com/office/drawing/2014/main" id="{01E89A7B-4289-052D-8B94-1482AB61D0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2167" y="1429305"/>
            <a:ext cx="7723573" cy="5362112"/>
          </a:xfrm>
        </p:spPr>
      </p:pic>
    </p:spTree>
    <p:extLst>
      <p:ext uri="{BB962C8B-B14F-4D97-AF65-F5344CB8AC3E}">
        <p14:creationId xmlns:p14="http://schemas.microsoft.com/office/powerpoint/2010/main" val="2804702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F94DE-4F1F-D2A0-7587-85CC2E751F1F}"/>
              </a:ext>
            </a:extLst>
          </p:cNvPr>
          <p:cNvSpPr>
            <a:spLocks noGrp="1"/>
          </p:cNvSpPr>
          <p:nvPr>
            <p:ph type="title"/>
          </p:nvPr>
        </p:nvSpPr>
        <p:spPr>
          <a:xfrm>
            <a:off x="420949" y="178695"/>
            <a:ext cx="10515600" cy="691318"/>
          </a:xfrm>
        </p:spPr>
        <p:txBody>
          <a:bodyPr>
            <a:normAutofit fontScale="90000"/>
          </a:bodyPr>
          <a:lstStyle/>
          <a:p>
            <a:r>
              <a:rPr lang="en-US" dirty="0"/>
              <a:t>Client side Interface</a:t>
            </a:r>
            <a:endParaRPr lang="en-IN" dirty="0"/>
          </a:p>
        </p:txBody>
      </p:sp>
      <p:sp>
        <p:nvSpPr>
          <p:cNvPr id="3" name="Content Placeholder 2">
            <a:extLst>
              <a:ext uri="{FF2B5EF4-FFF2-40B4-BE49-F238E27FC236}">
                <a16:creationId xmlns:a16="http://schemas.microsoft.com/office/drawing/2014/main" id="{99942FF7-0E57-020C-C5D3-7BFB83F58CCA}"/>
              </a:ext>
            </a:extLst>
          </p:cNvPr>
          <p:cNvSpPr>
            <a:spLocks noGrp="1"/>
          </p:cNvSpPr>
          <p:nvPr>
            <p:ph idx="1"/>
          </p:nvPr>
        </p:nvSpPr>
        <p:spPr>
          <a:xfrm>
            <a:off x="204186" y="1455938"/>
            <a:ext cx="11691892" cy="5122415"/>
          </a:xfrm>
        </p:spPr>
        <p:txBody>
          <a:bodyPr/>
          <a:lstStyle/>
          <a:p>
            <a:r>
              <a:rPr lang="en-US" dirty="0"/>
              <a:t>Interface is based on Amazon’s published WSDL</a:t>
            </a:r>
          </a:p>
          <a:p>
            <a:pPr lvl="1"/>
            <a:r>
              <a:rPr lang="en-IN" dirty="0"/>
              <a:t>EC2, S3, EBS</a:t>
            </a:r>
          </a:p>
          <a:p>
            <a:pPr lvl="1"/>
            <a:r>
              <a:rPr lang="en-IN" dirty="0"/>
              <a:t>Availability zones correspond to individual clusters</a:t>
            </a:r>
          </a:p>
          <a:p>
            <a:pPr lvl="1"/>
            <a:r>
              <a:rPr lang="en-IN" dirty="0"/>
              <a:t>Uses either Amazon tool or Eucalyptus replacements</a:t>
            </a:r>
          </a:p>
          <a:p>
            <a:pPr lvl="1"/>
            <a:r>
              <a:rPr lang="en-IN" dirty="0"/>
              <a:t>Web services and REST interfaces</a:t>
            </a:r>
          </a:p>
          <a:p>
            <a:r>
              <a:rPr lang="en-IN" dirty="0"/>
              <a:t>Looking at Sun’s new API</a:t>
            </a:r>
          </a:p>
          <a:p>
            <a:pPr lvl="1"/>
            <a:r>
              <a:rPr lang="en-IN" dirty="0"/>
              <a:t>Initial set of 14 calls looks interesting</a:t>
            </a:r>
          </a:p>
          <a:p>
            <a:pPr lvl="1"/>
            <a:r>
              <a:rPr lang="en-IN" dirty="0"/>
              <a:t>Need well-defined error codes</a:t>
            </a:r>
          </a:p>
          <a:p>
            <a:r>
              <a:rPr lang="en-IN" dirty="0"/>
              <a:t>System administration is different</a:t>
            </a:r>
          </a:p>
          <a:p>
            <a:pPr lvl="1"/>
            <a:r>
              <a:rPr lang="en-IN" dirty="0"/>
              <a:t>Eucalyptus defines its own cloud admin tool set for user accounting and cloud management</a:t>
            </a:r>
          </a:p>
        </p:txBody>
      </p:sp>
    </p:spTree>
    <p:extLst>
      <p:ext uri="{BB962C8B-B14F-4D97-AF65-F5344CB8AC3E}">
        <p14:creationId xmlns:p14="http://schemas.microsoft.com/office/powerpoint/2010/main" val="27749977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3C140-31FD-F49F-FFB2-1D4C9C1C71C8}"/>
              </a:ext>
            </a:extLst>
          </p:cNvPr>
          <p:cNvSpPr>
            <a:spLocks noGrp="1"/>
          </p:cNvSpPr>
          <p:nvPr>
            <p:ph type="title"/>
          </p:nvPr>
        </p:nvSpPr>
        <p:spPr>
          <a:xfrm>
            <a:off x="838200" y="365126"/>
            <a:ext cx="10515600" cy="691318"/>
          </a:xfrm>
        </p:spPr>
        <p:txBody>
          <a:bodyPr>
            <a:normAutofit fontScale="90000"/>
          </a:bodyPr>
          <a:lstStyle/>
          <a:p>
            <a:r>
              <a:rPr lang="en-US" dirty="0"/>
              <a:t>Networking</a:t>
            </a:r>
            <a:endParaRPr lang="en-IN" dirty="0"/>
          </a:p>
        </p:txBody>
      </p:sp>
      <p:sp>
        <p:nvSpPr>
          <p:cNvPr id="3" name="Content Placeholder 2">
            <a:extLst>
              <a:ext uri="{FF2B5EF4-FFF2-40B4-BE49-F238E27FC236}">
                <a16:creationId xmlns:a16="http://schemas.microsoft.com/office/drawing/2014/main" id="{76AC3F28-7E6D-7C42-8D5E-6CDD307BFE74}"/>
              </a:ext>
            </a:extLst>
          </p:cNvPr>
          <p:cNvSpPr>
            <a:spLocks noGrp="1"/>
          </p:cNvSpPr>
          <p:nvPr>
            <p:ph idx="1"/>
          </p:nvPr>
        </p:nvSpPr>
        <p:spPr>
          <a:xfrm>
            <a:off x="399495" y="1305016"/>
            <a:ext cx="11594237" cy="5353235"/>
          </a:xfrm>
        </p:spPr>
        <p:txBody>
          <a:bodyPr/>
          <a:lstStyle/>
          <a:p>
            <a:r>
              <a:rPr lang="en-US" dirty="0"/>
              <a:t>Eucalyptus does not assume that all worker nodes will have publicly routable IP addresses.</a:t>
            </a:r>
          </a:p>
          <a:p>
            <a:pPr lvl="1"/>
            <a:r>
              <a:rPr lang="en-IN" dirty="0"/>
              <a:t>All cloud images have access to a private network interface</a:t>
            </a:r>
          </a:p>
          <a:p>
            <a:r>
              <a:rPr lang="en-IN" dirty="0"/>
              <a:t>Three networking modes:</a:t>
            </a:r>
          </a:p>
          <a:p>
            <a:pPr lvl="1"/>
            <a:r>
              <a:rPr lang="en-IN" dirty="0"/>
              <a:t>System Mode-&gt; hosted VMs use local DHCP to get IP addresses (Eucalyptus does not control the routing)</a:t>
            </a:r>
          </a:p>
          <a:p>
            <a:pPr lvl="1"/>
            <a:r>
              <a:rPr lang="en-IN" dirty="0"/>
              <a:t>Static Mode-&gt; cloud administrator configures a set of usable public IP addresses (Eucalyptus hands them out via DHCP)</a:t>
            </a:r>
          </a:p>
          <a:p>
            <a:pPr lvl="1"/>
            <a:r>
              <a:rPr lang="en-IN" dirty="0"/>
              <a:t>Managed Mode-&gt; all VMs get a private address and Eucalyptus uses IP tables for local and remote routing (Elastic Ips and security groups only work in managed mode)</a:t>
            </a:r>
          </a:p>
          <a:p>
            <a:r>
              <a:rPr lang="en-IN" dirty="0"/>
              <a:t>Availability zone approach fits with Amazon’s high level semantics</a:t>
            </a:r>
          </a:p>
        </p:txBody>
      </p:sp>
    </p:spTree>
    <p:extLst>
      <p:ext uri="{BB962C8B-B14F-4D97-AF65-F5344CB8AC3E}">
        <p14:creationId xmlns:p14="http://schemas.microsoft.com/office/powerpoint/2010/main" val="2537393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CC544-575F-523A-4F26-EB07DE756E3C}"/>
              </a:ext>
            </a:extLst>
          </p:cNvPr>
          <p:cNvSpPr>
            <a:spLocks noGrp="1"/>
          </p:cNvSpPr>
          <p:nvPr>
            <p:ph type="title"/>
          </p:nvPr>
        </p:nvSpPr>
        <p:spPr>
          <a:xfrm>
            <a:off x="838200" y="365126"/>
            <a:ext cx="10515600" cy="620296"/>
          </a:xfrm>
        </p:spPr>
        <p:txBody>
          <a:bodyPr>
            <a:normAutofit fontScale="90000"/>
          </a:bodyPr>
          <a:lstStyle/>
          <a:p>
            <a:r>
              <a:rPr lang="en-US" dirty="0"/>
              <a:t>Security</a:t>
            </a:r>
            <a:endParaRPr lang="en-IN" dirty="0"/>
          </a:p>
        </p:txBody>
      </p:sp>
      <p:sp>
        <p:nvSpPr>
          <p:cNvPr id="3" name="Content Placeholder 2">
            <a:extLst>
              <a:ext uri="{FF2B5EF4-FFF2-40B4-BE49-F238E27FC236}">
                <a16:creationId xmlns:a16="http://schemas.microsoft.com/office/drawing/2014/main" id="{3909507C-A96C-02D1-5DF3-210A7CAC9C40}"/>
              </a:ext>
            </a:extLst>
          </p:cNvPr>
          <p:cNvSpPr>
            <a:spLocks noGrp="1"/>
          </p:cNvSpPr>
          <p:nvPr>
            <p:ph idx="1"/>
          </p:nvPr>
        </p:nvSpPr>
        <p:spPr>
          <a:xfrm>
            <a:off x="372861" y="1562470"/>
            <a:ext cx="11425561" cy="4614493"/>
          </a:xfrm>
        </p:spPr>
        <p:txBody>
          <a:bodyPr/>
          <a:lstStyle/>
          <a:p>
            <a:r>
              <a:rPr lang="en-US" dirty="0"/>
              <a:t>All Eucalyptus components use WS-security for authentication</a:t>
            </a:r>
          </a:p>
          <a:p>
            <a:pPr lvl="1"/>
            <a:r>
              <a:rPr lang="en-IN" dirty="0"/>
              <a:t>Encryption of inter component communication is not enabled by default (configuration option)</a:t>
            </a:r>
          </a:p>
          <a:p>
            <a:r>
              <a:rPr lang="en-IN" dirty="0"/>
              <a:t>SSH key generation and installation is implemented</a:t>
            </a:r>
          </a:p>
          <a:p>
            <a:r>
              <a:rPr lang="en-IN" dirty="0"/>
              <a:t>User sign-up is web-based</a:t>
            </a:r>
          </a:p>
          <a:p>
            <a:pPr lvl="1"/>
            <a:r>
              <a:rPr lang="en-IN" dirty="0"/>
              <a:t>User specifies a password and submits sign-up request</a:t>
            </a:r>
          </a:p>
          <a:p>
            <a:pPr lvl="1"/>
            <a:r>
              <a:rPr lang="en-IN" dirty="0"/>
              <a:t>Certificate is generated but withheld until admin approves the request</a:t>
            </a:r>
          </a:p>
          <a:p>
            <a:pPr lvl="1"/>
            <a:r>
              <a:rPr lang="en-IN" dirty="0"/>
              <a:t>User gains access to the certificate through password-protected web page</a:t>
            </a:r>
          </a:p>
          <a:p>
            <a:pPr marL="457200" lvl="1" indent="0">
              <a:buNone/>
            </a:pPr>
            <a:endParaRPr lang="en-IN" dirty="0"/>
          </a:p>
        </p:txBody>
      </p:sp>
    </p:spTree>
    <p:extLst>
      <p:ext uri="{BB962C8B-B14F-4D97-AF65-F5344CB8AC3E}">
        <p14:creationId xmlns:p14="http://schemas.microsoft.com/office/powerpoint/2010/main" val="39627888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21E24-7761-4AAB-A225-EE0B52276215}"/>
              </a:ext>
            </a:extLst>
          </p:cNvPr>
          <p:cNvSpPr>
            <a:spLocks noGrp="1"/>
          </p:cNvSpPr>
          <p:nvPr>
            <p:ph type="title"/>
          </p:nvPr>
        </p:nvSpPr>
        <p:spPr/>
        <p:txBody>
          <a:bodyPr/>
          <a:lstStyle/>
          <a:p>
            <a:r>
              <a:rPr lang="en-US" dirty="0"/>
              <a:t>Packaging and installation</a:t>
            </a:r>
            <a:endParaRPr lang="en-IN" dirty="0"/>
          </a:p>
        </p:txBody>
      </p:sp>
      <p:sp>
        <p:nvSpPr>
          <p:cNvPr id="3" name="Content Placeholder 2">
            <a:extLst>
              <a:ext uri="{FF2B5EF4-FFF2-40B4-BE49-F238E27FC236}">
                <a16:creationId xmlns:a16="http://schemas.microsoft.com/office/drawing/2014/main" id="{F95AED15-7B4B-87E7-7902-EB64149B1634}"/>
              </a:ext>
            </a:extLst>
          </p:cNvPr>
          <p:cNvSpPr>
            <a:spLocks noGrp="1"/>
          </p:cNvSpPr>
          <p:nvPr>
            <p:ph idx="1"/>
          </p:nvPr>
        </p:nvSpPr>
        <p:spPr/>
        <p:txBody>
          <a:bodyPr/>
          <a:lstStyle/>
          <a:p>
            <a:r>
              <a:rPr lang="en-US" dirty="0"/>
              <a:t>From source</a:t>
            </a:r>
          </a:p>
          <a:p>
            <a:pPr lvl="1"/>
            <a:r>
              <a:rPr lang="en-IN" dirty="0" err="1"/>
              <a:t>Tarball</a:t>
            </a:r>
            <a:r>
              <a:rPr lang="en-IN" dirty="0"/>
              <a:t> download</a:t>
            </a:r>
          </a:p>
          <a:p>
            <a:pPr lvl="1"/>
            <a:r>
              <a:rPr lang="en-IN" dirty="0"/>
              <a:t>Ubuntu universe (</a:t>
            </a:r>
            <a:r>
              <a:rPr lang="en-IN" dirty="0" err="1"/>
              <a:t>sudo</a:t>
            </a:r>
            <a:r>
              <a:rPr lang="en-IN" dirty="0"/>
              <a:t> apt-get install Eucalyptus)</a:t>
            </a:r>
          </a:p>
          <a:p>
            <a:pPr lvl="2"/>
            <a:r>
              <a:rPr lang="en-IN" dirty="0"/>
              <a:t>Distributing updates via apt-get as well</a:t>
            </a:r>
          </a:p>
          <a:p>
            <a:r>
              <a:rPr lang="en-IN" dirty="0"/>
              <a:t>From binary</a:t>
            </a:r>
          </a:p>
          <a:p>
            <a:pPr lvl="1"/>
            <a:r>
              <a:rPr lang="en-IN" dirty="0"/>
              <a:t>Ubuntu</a:t>
            </a:r>
          </a:p>
          <a:p>
            <a:pPr lvl="1"/>
            <a:r>
              <a:rPr lang="en-IN" dirty="0"/>
              <a:t>Debian “</a:t>
            </a:r>
            <a:r>
              <a:rPr lang="en-IN" dirty="0" err="1"/>
              <a:t>lenny</a:t>
            </a:r>
            <a:r>
              <a:rPr lang="en-IN" dirty="0"/>
              <a:t>” and “squeeze”</a:t>
            </a:r>
          </a:p>
          <a:p>
            <a:pPr lvl="1"/>
            <a:r>
              <a:rPr lang="en-IN" dirty="0"/>
              <a:t>CentOS RPM (catches most of the RedHat derivatives)</a:t>
            </a:r>
          </a:p>
          <a:p>
            <a:pPr lvl="1"/>
            <a:r>
              <a:rPr lang="en-IN" dirty="0"/>
              <a:t>OpenSUSE (poll based)</a:t>
            </a:r>
          </a:p>
        </p:txBody>
      </p:sp>
    </p:spTree>
    <p:extLst>
      <p:ext uri="{BB962C8B-B14F-4D97-AF65-F5344CB8AC3E}">
        <p14:creationId xmlns:p14="http://schemas.microsoft.com/office/powerpoint/2010/main" val="20633442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9FD03-4EDC-C303-C210-F813159DBDA0}"/>
              </a:ext>
            </a:extLst>
          </p:cNvPr>
          <p:cNvSpPr>
            <a:spLocks noGrp="1"/>
          </p:cNvSpPr>
          <p:nvPr>
            <p:ph type="title"/>
          </p:nvPr>
        </p:nvSpPr>
        <p:spPr>
          <a:xfrm>
            <a:off x="243397" y="223084"/>
            <a:ext cx="10515600" cy="842238"/>
          </a:xfrm>
        </p:spPr>
        <p:txBody>
          <a:bodyPr/>
          <a:lstStyle/>
          <a:p>
            <a:r>
              <a:rPr lang="en-US" dirty="0"/>
              <a:t>Eucalyptus Components</a:t>
            </a:r>
            <a:endParaRPr lang="en-IN" dirty="0"/>
          </a:p>
        </p:txBody>
      </p:sp>
      <p:sp>
        <p:nvSpPr>
          <p:cNvPr id="6" name="Rectangle 5">
            <a:extLst>
              <a:ext uri="{FF2B5EF4-FFF2-40B4-BE49-F238E27FC236}">
                <a16:creationId xmlns:a16="http://schemas.microsoft.com/office/drawing/2014/main" id="{CB3D1188-3619-4C04-D807-45FC41C54410}"/>
              </a:ext>
            </a:extLst>
          </p:cNvPr>
          <p:cNvSpPr/>
          <p:nvPr/>
        </p:nvSpPr>
        <p:spPr>
          <a:xfrm>
            <a:off x="8318377" y="1641293"/>
            <a:ext cx="3053917" cy="23714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342900" indent="-342900" algn="just">
              <a:buFont typeface="+mj-lt"/>
              <a:buAutoNum type="arabicPeriod"/>
            </a:pPr>
            <a:r>
              <a:rPr lang="en-US" dirty="0"/>
              <a:t>Cloud Controller (CLC)</a:t>
            </a:r>
          </a:p>
          <a:p>
            <a:pPr marL="342900" indent="-342900" algn="just">
              <a:buFont typeface="+mj-lt"/>
              <a:buAutoNum type="arabicPeriod"/>
            </a:pPr>
            <a:r>
              <a:rPr lang="en-US" dirty="0"/>
              <a:t>Walrus</a:t>
            </a:r>
          </a:p>
          <a:p>
            <a:pPr marL="342900" indent="-342900" algn="just">
              <a:buFont typeface="+mj-lt"/>
              <a:buAutoNum type="arabicPeriod"/>
            </a:pPr>
            <a:r>
              <a:rPr lang="en-US" dirty="0"/>
              <a:t>Cluster Controller (CC)</a:t>
            </a:r>
          </a:p>
          <a:p>
            <a:pPr marL="342900" indent="-342900" algn="just">
              <a:buFont typeface="+mj-lt"/>
              <a:buAutoNum type="arabicPeriod"/>
            </a:pPr>
            <a:r>
              <a:rPr lang="en-US" dirty="0"/>
              <a:t>Storage Controller (SC)</a:t>
            </a:r>
          </a:p>
          <a:p>
            <a:pPr marL="342900" indent="-342900" algn="just">
              <a:buFont typeface="+mj-lt"/>
              <a:buAutoNum type="arabicPeriod"/>
            </a:pPr>
            <a:r>
              <a:rPr lang="en-US" dirty="0"/>
              <a:t>VM Broker</a:t>
            </a:r>
          </a:p>
          <a:p>
            <a:pPr marL="342900" indent="-342900" algn="just">
              <a:buFont typeface="+mj-lt"/>
              <a:buAutoNum type="arabicPeriod"/>
            </a:pPr>
            <a:r>
              <a:rPr lang="en-US" dirty="0"/>
              <a:t>Node Controller(NC)</a:t>
            </a:r>
            <a:endParaRPr lang="en-IN" dirty="0"/>
          </a:p>
        </p:txBody>
      </p:sp>
      <p:pic>
        <p:nvPicPr>
          <p:cNvPr id="10" name="Content Placeholder 9">
            <a:extLst>
              <a:ext uri="{FF2B5EF4-FFF2-40B4-BE49-F238E27FC236}">
                <a16:creationId xmlns:a16="http://schemas.microsoft.com/office/drawing/2014/main" id="{1349A829-B143-49E7-E475-799155D8367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9706" y="1297020"/>
            <a:ext cx="7240776" cy="4562241"/>
          </a:xfrm>
        </p:spPr>
      </p:pic>
    </p:spTree>
    <p:extLst>
      <p:ext uri="{BB962C8B-B14F-4D97-AF65-F5344CB8AC3E}">
        <p14:creationId xmlns:p14="http://schemas.microsoft.com/office/powerpoint/2010/main" val="25976645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58132-D981-E4CB-F920-4C3D74EEBC45}"/>
              </a:ext>
            </a:extLst>
          </p:cNvPr>
          <p:cNvSpPr>
            <a:spLocks noGrp="1"/>
          </p:cNvSpPr>
          <p:nvPr>
            <p:ph type="title"/>
          </p:nvPr>
        </p:nvSpPr>
        <p:spPr/>
        <p:txBody>
          <a:bodyPr/>
          <a:lstStyle/>
          <a:p>
            <a:r>
              <a:rPr lang="en-US" dirty="0"/>
              <a:t>Bandwidth Performance</a:t>
            </a:r>
            <a:endParaRPr lang="en-IN" dirty="0"/>
          </a:p>
        </p:txBody>
      </p:sp>
      <p:pic>
        <p:nvPicPr>
          <p:cNvPr id="5" name="Content Placeholder 4">
            <a:extLst>
              <a:ext uri="{FF2B5EF4-FFF2-40B4-BE49-F238E27FC236}">
                <a16:creationId xmlns:a16="http://schemas.microsoft.com/office/drawing/2014/main" id="{9DA45952-8424-F85F-CD9D-0FDDB6310E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2885" y="1908699"/>
            <a:ext cx="7279690" cy="4758431"/>
          </a:xfrm>
        </p:spPr>
      </p:pic>
    </p:spTree>
    <p:extLst>
      <p:ext uri="{BB962C8B-B14F-4D97-AF65-F5344CB8AC3E}">
        <p14:creationId xmlns:p14="http://schemas.microsoft.com/office/powerpoint/2010/main" val="23416551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594CE-AB8E-3814-A7C2-8BABEBD1D62B}"/>
              </a:ext>
            </a:extLst>
          </p:cNvPr>
          <p:cNvSpPr>
            <a:spLocks noGrp="1"/>
          </p:cNvSpPr>
          <p:nvPr>
            <p:ph type="title"/>
          </p:nvPr>
        </p:nvSpPr>
        <p:spPr>
          <a:xfrm>
            <a:off x="403194" y="223082"/>
            <a:ext cx="10515600" cy="753461"/>
          </a:xfrm>
        </p:spPr>
        <p:txBody>
          <a:bodyPr/>
          <a:lstStyle/>
          <a:p>
            <a:r>
              <a:rPr lang="en-US" dirty="0"/>
              <a:t>RTT Performance</a:t>
            </a:r>
            <a:endParaRPr lang="en-IN" dirty="0"/>
          </a:p>
        </p:txBody>
      </p:sp>
      <p:pic>
        <p:nvPicPr>
          <p:cNvPr id="5" name="Content Placeholder 4">
            <a:extLst>
              <a:ext uri="{FF2B5EF4-FFF2-40B4-BE49-F238E27FC236}">
                <a16:creationId xmlns:a16="http://schemas.microsoft.com/office/drawing/2014/main" id="{F8B26B49-C421-4374-4069-5610844F5D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5534" y="1690688"/>
            <a:ext cx="7865615" cy="4802187"/>
          </a:xfrm>
        </p:spPr>
      </p:pic>
    </p:spTree>
    <p:extLst>
      <p:ext uri="{BB962C8B-B14F-4D97-AF65-F5344CB8AC3E}">
        <p14:creationId xmlns:p14="http://schemas.microsoft.com/office/powerpoint/2010/main" val="4177678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17CEC-4F70-23F6-EBD8-3AEDC0172523}"/>
              </a:ext>
            </a:extLst>
          </p:cNvPr>
          <p:cNvSpPr>
            <a:spLocks noGrp="1"/>
          </p:cNvSpPr>
          <p:nvPr>
            <p:ph type="title"/>
          </p:nvPr>
        </p:nvSpPr>
        <p:spPr>
          <a:xfrm>
            <a:off x="425388" y="231960"/>
            <a:ext cx="10515600" cy="913259"/>
          </a:xfrm>
        </p:spPr>
        <p:txBody>
          <a:bodyPr/>
          <a:lstStyle/>
          <a:p>
            <a:r>
              <a:rPr lang="en-US" dirty="0"/>
              <a:t>Eucalyptus Ecosystem</a:t>
            </a:r>
            <a:endParaRPr lang="en-IN" dirty="0"/>
          </a:p>
        </p:txBody>
      </p:sp>
      <p:sp>
        <p:nvSpPr>
          <p:cNvPr id="3" name="Content Placeholder 2">
            <a:extLst>
              <a:ext uri="{FF2B5EF4-FFF2-40B4-BE49-F238E27FC236}">
                <a16:creationId xmlns:a16="http://schemas.microsoft.com/office/drawing/2014/main" id="{3AA19946-1FDF-CCCD-5BFC-CC579DBA7636}"/>
              </a:ext>
            </a:extLst>
          </p:cNvPr>
          <p:cNvSpPr>
            <a:spLocks noGrp="1"/>
          </p:cNvSpPr>
          <p:nvPr>
            <p:ph idx="1"/>
          </p:nvPr>
        </p:nvSpPr>
        <p:spPr>
          <a:xfrm>
            <a:off x="621437" y="1825625"/>
            <a:ext cx="10928412" cy="4592930"/>
          </a:xfrm>
        </p:spPr>
        <p:txBody>
          <a:bodyPr/>
          <a:lstStyle/>
          <a:p>
            <a:r>
              <a:rPr lang="en-US" dirty="0" err="1"/>
              <a:t>AppScale</a:t>
            </a:r>
            <a:endParaRPr lang="en-US" dirty="0"/>
          </a:p>
          <a:p>
            <a:pPr lvl="1"/>
            <a:r>
              <a:rPr lang="en-IN" dirty="0"/>
              <a:t>Google App engine atop Eucalyptus</a:t>
            </a:r>
          </a:p>
          <a:p>
            <a:pPr lvl="1"/>
            <a:r>
              <a:rPr lang="en-IN" dirty="0"/>
              <a:t>Multiple scalable database backends</a:t>
            </a:r>
          </a:p>
          <a:p>
            <a:r>
              <a:rPr lang="en-IN" dirty="0" err="1"/>
              <a:t>RightScale</a:t>
            </a:r>
            <a:endParaRPr lang="en-IN" dirty="0"/>
          </a:p>
          <a:p>
            <a:pPr lvl="1"/>
            <a:r>
              <a:rPr lang="en-IN" dirty="0"/>
              <a:t>Local enterprises focused on providing client tools as SaaS hosed in AWS</a:t>
            </a:r>
          </a:p>
          <a:p>
            <a:pPr lvl="1"/>
            <a:r>
              <a:rPr lang="en-IN" dirty="0"/>
              <a:t>Current release includes registration protocol for </a:t>
            </a:r>
            <a:r>
              <a:rPr lang="en-IN" dirty="0" err="1"/>
              <a:t>RightScale</a:t>
            </a:r>
            <a:endParaRPr lang="en-IN" dirty="0"/>
          </a:p>
          <a:p>
            <a:r>
              <a:rPr lang="en-IN" dirty="0" err="1"/>
              <a:t>CohesiveFT</a:t>
            </a:r>
            <a:endParaRPr lang="en-IN" dirty="0"/>
          </a:p>
          <a:p>
            <a:pPr lvl="1"/>
            <a:r>
              <a:rPr lang="en-IN" dirty="0"/>
              <a:t>Elastic server, personal edition targets Eucalyptus as the on-premise platform</a:t>
            </a:r>
          </a:p>
          <a:p>
            <a:r>
              <a:rPr lang="en-IN" dirty="0" err="1"/>
              <a:t>rPath</a:t>
            </a:r>
            <a:endParaRPr lang="en-IN" dirty="0"/>
          </a:p>
          <a:p>
            <a:pPr lvl="1"/>
            <a:r>
              <a:rPr lang="en-IN" dirty="0"/>
              <a:t>“</a:t>
            </a:r>
            <a:r>
              <a:rPr lang="en-IN" dirty="0" err="1"/>
              <a:t>Appliancizing</a:t>
            </a:r>
            <a:r>
              <a:rPr lang="en-IN" dirty="0"/>
              <a:t>” Eucalyptus</a:t>
            </a:r>
          </a:p>
          <a:p>
            <a:pPr lvl="2"/>
            <a:endParaRPr lang="en-IN" dirty="0"/>
          </a:p>
        </p:txBody>
      </p:sp>
    </p:spTree>
    <p:extLst>
      <p:ext uri="{BB962C8B-B14F-4D97-AF65-F5344CB8AC3E}">
        <p14:creationId xmlns:p14="http://schemas.microsoft.com/office/powerpoint/2010/main" val="1260782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A38D8-92C8-91DC-2ADE-0D8108451CDA}"/>
              </a:ext>
            </a:extLst>
          </p:cNvPr>
          <p:cNvSpPr>
            <a:spLocks noGrp="1"/>
          </p:cNvSpPr>
          <p:nvPr>
            <p:ph type="title"/>
          </p:nvPr>
        </p:nvSpPr>
        <p:spPr>
          <a:xfrm>
            <a:off x="838200" y="365126"/>
            <a:ext cx="10515600" cy="851116"/>
          </a:xfrm>
        </p:spPr>
        <p:txBody>
          <a:bodyPr/>
          <a:lstStyle/>
          <a:p>
            <a:r>
              <a:rPr lang="en-US" b="1" dirty="0">
                <a:solidFill>
                  <a:srgbClr val="FF0000"/>
                </a:solidFill>
              </a:rPr>
              <a:t>Cloud platforms overview and comparison:</a:t>
            </a:r>
            <a:endParaRPr lang="en-IN" b="1" dirty="0">
              <a:solidFill>
                <a:srgbClr val="FF0000"/>
              </a:solidFill>
            </a:endParaRPr>
          </a:p>
        </p:txBody>
      </p:sp>
      <p:pic>
        <p:nvPicPr>
          <p:cNvPr id="8" name="Content Placeholder 7">
            <a:extLst>
              <a:ext uri="{FF2B5EF4-FFF2-40B4-BE49-F238E27FC236}">
                <a16:creationId xmlns:a16="http://schemas.microsoft.com/office/drawing/2014/main" id="{D0581BB2-22CF-A359-48B6-897482DF95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25693"/>
            <a:ext cx="2781300" cy="1647825"/>
          </a:xfrm>
        </p:spPr>
      </p:pic>
      <p:sp>
        <p:nvSpPr>
          <p:cNvPr id="4" name="Rectangle 3">
            <a:extLst>
              <a:ext uri="{FF2B5EF4-FFF2-40B4-BE49-F238E27FC236}">
                <a16:creationId xmlns:a16="http://schemas.microsoft.com/office/drawing/2014/main" id="{BA619490-65A7-0E81-E5A1-0AC0A6B07CED}"/>
              </a:ext>
            </a:extLst>
          </p:cNvPr>
          <p:cNvSpPr/>
          <p:nvPr/>
        </p:nvSpPr>
        <p:spPr>
          <a:xfrm>
            <a:off x="390617" y="4682970"/>
            <a:ext cx="3409766" cy="1686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just"/>
            <a:r>
              <a:rPr lang="en-US" dirty="0"/>
              <a:t>Amazon Web Services (AWS) is a cloud management platform that manages and maintains hardware and infrastructure, reducing the expense and complexity</a:t>
            </a:r>
            <a:endParaRPr lang="en-IN" dirty="0"/>
          </a:p>
        </p:txBody>
      </p:sp>
      <p:sp>
        <p:nvSpPr>
          <p:cNvPr id="5" name="Rectangle 4">
            <a:extLst>
              <a:ext uri="{FF2B5EF4-FFF2-40B4-BE49-F238E27FC236}">
                <a16:creationId xmlns:a16="http://schemas.microsoft.com/office/drawing/2014/main" id="{9C520BD1-A920-CBAA-E559-FC8D82DB20B1}"/>
              </a:ext>
            </a:extLst>
          </p:cNvPr>
          <p:cNvSpPr/>
          <p:nvPr/>
        </p:nvSpPr>
        <p:spPr>
          <a:xfrm>
            <a:off x="4259616" y="4682969"/>
            <a:ext cx="3333196" cy="1686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just"/>
            <a:r>
              <a:rPr lang="en-US" dirty="0"/>
              <a:t>Microsoft Azure is a cloud computing service that offers a collection of cloud computing services for building, testing, deploying, and managing applications in cloud</a:t>
            </a:r>
            <a:endParaRPr lang="en-IN" dirty="0"/>
          </a:p>
        </p:txBody>
      </p:sp>
      <p:sp>
        <p:nvSpPr>
          <p:cNvPr id="6" name="Rectangle 5">
            <a:extLst>
              <a:ext uri="{FF2B5EF4-FFF2-40B4-BE49-F238E27FC236}">
                <a16:creationId xmlns:a16="http://schemas.microsoft.com/office/drawing/2014/main" id="{B445D27C-9DA2-8EAB-0ADF-C88270F906C2}"/>
              </a:ext>
            </a:extLst>
          </p:cNvPr>
          <p:cNvSpPr/>
          <p:nvPr/>
        </p:nvSpPr>
        <p:spPr>
          <a:xfrm>
            <a:off x="8246615" y="4682968"/>
            <a:ext cx="3107185" cy="16867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just"/>
            <a:r>
              <a:rPr lang="en-US" dirty="0"/>
              <a:t>Google Cloud Platform (GCP) offers a variety of cloud computing services for building, deploying, scaling, monitoring, and operating a cloud </a:t>
            </a:r>
            <a:endParaRPr lang="en-IN" dirty="0"/>
          </a:p>
        </p:txBody>
      </p:sp>
      <p:pic>
        <p:nvPicPr>
          <p:cNvPr id="10" name="Picture 9">
            <a:extLst>
              <a:ext uri="{FF2B5EF4-FFF2-40B4-BE49-F238E27FC236}">
                <a16:creationId xmlns:a16="http://schemas.microsoft.com/office/drawing/2014/main" id="{32B27155-2A36-445E-634E-9AFAF92D4C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3427" y="2252154"/>
            <a:ext cx="2479830" cy="1394904"/>
          </a:xfrm>
          <a:prstGeom prst="rect">
            <a:avLst/>
          </a:prstGeom>
        </p:spPr>
      </p:pic>
      <p:pic>
        <p:nvPicPr>
          <p:cNvPr id="12" name="Picture 11">
            <a:extLst>
              <a:ext uri="{FF2B5EF4-FFF2-40B4-BE49-F238E27FC236}">
                <a16:creationId xmlns:a16="http://schemas.microsoft.com/office/drawing/2014/main" id="{D9267315-FEB4-95A2-11C4-91891C882E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84498" y="1815276"/>
            <a:ext cx="4177312" cy="2349738"/>
          </a:xfrm>
          <a:prstGeom prst="rect">
            <a:avLst/>
          </a:prstGeom>
        </p:spPr>
      </p:pic>
    </p:spTree>
    <p:extLst>
      <p:ext uri="{BB962C8B-B14F-4D97-AF65-F5344CB8AC3E}">
        <p14:creationId xmlns:p14="http://schemas.microsoft.com/office/powerpoint/2010/main" val="10300404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DEF63-DB9A-EC4B-FDBC-E6902EBA845A}"/>
              </a:ext>
            </a:extLst>
          </p:cNvPr>
          <p:cNvSpPr>
            <a:spLocks noGrp="1"/>
          </p:cNvSpPr>
          <p:nvPr>
            <p:ph type="title"/>
          </p:nvPr>
        </p:nvSpPr>
        <p:spPr>
          <a:xfrm>
            <a:off x="186431" y="152061"/>
            <a:ext cx="11798423" cy="957647"/>
          </a:xfrm>
        </p:spPr>
        <p:txBody>
          <a:bodyPr>
            <a:normAutofit fontScale="90000"/>
          </a:bodyPr>
          <a:lstStyle/>
          <a:p>
            <a:r>
              <a:rPr lang="en-US" dirty="0"/>
              <a:t>Installation, Configuration, and Working Environment of Eucalyptus</a:t>
            </a:r>
            <a:endParaRPr lang="en-IN" dirty="0"/>
          </a:p>
        </p:txBody>
      </p:sp>
      <p:sp>
        <p:nvSpPr>
          <p:cNvPr id="3" name="Content Placeholder 2">
            <a:extLst>
              <a:ext uri="{FF2B5EF4-FFF2-40B4-BE49-F238E27FC236}">
                <a16:creationId xmlns:a16="http://schemas.microsoft.com/office/drawing/2014/main" id="{5A2BE688-63E1-5186-D6B1-E41F9A3B65C6}"/>
              </a:ext>
            </a:extLst>
          </p:cNvPr>
          <p:cNvSpPr>
            <a:spLocks noGrp="1"/>
          </p:cNvSpPr>
          <p:nvPr>
            <p:ph idx="1"/>
          </p:nvPr>
        </p:nvSpPr>
        <p:spPr>
          <a:xfrm>
            <a:off x="186431" y="1825625"/>
            <a:ext cx="11727402" cy="4880314"/>
          </a:xfrm>
        </p:spPr>
        <p:txBody>
          <a:bodyPr>
            <a:normAutofit fontScale="92500" lnSpcReduction="20000"/>
          </a:bodyPr>
          <a:lstStyle/>
          <a:p>
            <a:pPr marL="514350" indent="-514350">
              <a:buFont typeface="+mj-lt"/>
              <a:buAutoNum type="arabicPeriod"/>
            </a:pPr>
            <a:r>
              <a:rPr lang="en-US" dirty="0"/>
              <a:t>Configure the dependencies</a:t>
            </a:r>
          </a:p>
          <a:p>
            <a:pPr marL="514350" indent="-514350">
              <a:buFont typeface="+mj-lt"/>
              <a:buAutoNum type="arabicPeriod"/>
            </a:pPr>
            <a:r>
              <a:rPr lang="en-US" dirty="0"/>
              <a:t>Disable Firewall</a:t>
            </a:r>
          </a:p>
          <a:p>
            <a:pPr marL="514350" indent="-514350">
              <a:buFont typeface="+mj-lt"/>
              <a:buAutoNum type="arabicPeriod"/>
            </a:pPr>
            <a:r>
              <a:rPr lang="en-US" dirty="0"/>
              <a:t>Configure Network Time Protocol (NTP)</a:t>
            </a:r>
          </a:p>
          <a:p>
            <a:pPr marL="514350" indent="-514350">
              <a:buFont typeface="+mj-lt"/>
              <a:buAutoNum type="arabicPeriod"/>
            </a:pPr>
            <a:r>
              <a:rPr lang="en-US" dirty="0"/>
              <a:t>Configure Java</a:t>
            </a:r>
          </a:p>
          <a:p>
            <a:pPr marL="514350" indent="-514350">
              <a:buFont typeface="+mj-lt"/>
              <a:buAutoNum type="arabicPeriod"/>
            </a:pPr>
            <a:r>
              <a:rPr lang="en-US" dirty="0"/>
              <a:t>Configure Mail Transport Agent (MTP) server</a:t>
            </a:r>
          </a:p>
          <a:p>
            <a:pPr marL="514350" indent="-514350">
              <a:buFont typeface="+mj-lt"/>
              <a:buAutoNum type="arabicPeriod"/>
            </a:pPr>
            <a:r>
              <a:rPr lang="en-US" dirty="0"/>
              <a:t>Install Repository</a:t>
            </a:r>
          </a:p>
          <a:p>
            <a:pPr marL="514350" indent="-514350">
              <a:buFont typeface="+mj-lt"/>
              <a:buAutoNum type="arabicPeriod"/>
            </a:pPr>
            <a:r>
              <a:rPr lang="en-US" dirty="0"/>
              <a:t>Install Eucalyptus Release Package</a:t>
            </a:r>
          </a:p>
          <a:p>
            <a:pPr marL="514350" indent="-514350">
              <a:buFont typeface="+mj-lt"/>
              <a:buAutoNum type="arabicPeriod"/>
            </a:pPr>
            <a:r>
              <a:rPr lang="en-US" dirty="0"/>
              <a:t>Configure Eucalyptus</a:t>
            </a:r>
          </a:p>
          <a:p>
            <a:pPr marL="514350" indent="-514350">
              <a:buFont typeface="+mj-lt"/>
              <a:buAutoNum type="arabicPeriod"/>
            </a:pPr>
            <a:r>
              <a:rPr lang="en-US" dirty="0"/>
              <a:t>Configure Network modes</a:t>
            </a:r>
          </a:p>
          <a:p>
            <a:pPr marL="514350" indent="-514350">
              <a:buFont typeface="+mj-lt"/>
              <a:buAutoNum type="arabicPeriod"/>
            </a:pPr>
            <a:r>
              <a:rPr lang="en-US" dirty="0"/>
              <a:t>Create Network JSON file</a:t>
            </a:r>
          </a:p>
          <a:p>
            <a:pPr marL="514350" indent="-514350">
              <a:buFont typeface="+mj-lt"/>
              <a:buAutoNum type="arabicPeriod"/>
            </a:pPr>
            <a:r>
              <a:rPr lang="en-US" dirty="0"/>
              <a:t>Create scheduling policy</a:t>
            </a:r>
          </a:p>
          <a:p>
            <a:pPr marL="514350" indent="-514350">
              <a:buFont typeface="+mj-lt"/>
              <a:buAutoNum type="arabicPeriod"/>
            </a:pPr>
            <a:r>
              <a:rPr lang="en-US" dirty="0"/>
              <a:t>Start Eucalyptus</a:t>
            </a:r>
          </a:p>
          <a:p>
            <a:pPr marL="514350" indent="-514350">
              <a:buFont typeface="+mj-lt"/>
              <a:buAutoNum type="arabicPeriod"/>
            </a:pPr>
            <a:endParaRPr lang="en-IN" dirty="0"/>
          </a:p>
        </p:txBody>
      </p:sp>
    </p:spTree>
    <p:extLst>
      <p:ext uri="{BB962C8B-B14F-4D97-AF65-F5344CB8AC3E}">
        <p14:creationId xmlns:p14="http://schemas.microsoft.com/office/powerpoint/2010/main" val="17840142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F3911-8AA4-BB34-AC10-A676A1466456}"/>
              </a:ext>
            </a:extLst>
          </p:cNvPr>
          <p:cNvSpPr>
            <a:spLocks noGrp="1"/>
          </p:cNvSpPr>
          <p:nvPr>
            <p:ph type="title"/>
          </p:nvPr>
        </p:nvSpPr>
        <p:spPr>
          <a:xfrm>
            <a:off x="349928" y="125429"/>
            <a:ext cx="11466250" cy="673562"/>
          </a:xfrm>
        </p:spPr>
        <p:txBody>
          <a:bodyPr>
            <a:normAutofit fontScale="90000"/>
          </a:bodyPr>
          <a:lstStyle/>
          <a:p>
            <a:r>
              <a:rPr lang="en-US" dirty="0"/>
              <a:t>2- Open Nebula (Sponsored by Open Nebula Systems)</a:t>
            </a:r>
            <a:endParaRPr lang="en-IN" dirty="0"/>
          </a:p>
        </p:txBody>
      </p:sp>
      <p:sp>
        <p:nvSpPr>
          <p:cNvPr id="3" name="Content Placeholder 2">
            <a:extLst>
              <a:ext uri="{FF2B5EF4-FFF2-40B4-BE49-F238E27FC236}">
                <a16:creationId xmlns:a16="http://schemas.microsoft.com/office/drawing/2014/main" id="{5C6BF551-65F7-45B8-95CF-E83F7ED4A98C}"/>
              </a:ext>
            </a:extLst>
          </p:cNvPr>
          <p:cNvSpPr>
            <a:spLocks noGrp="1"/>
          </p:cNvSpPr>
          <p:nvPr>
            <p:ph idx="1"/>
          </p:nvPr>
        </p:nvSpPr>
        <p:spPr>
          <a:xfrm>
            <a:off x="349927" y="1367160"/>
            <a:ext cx="11466251" cy="5237825"/>
          </a:xfrm>
        </p:spPr>
        <p:txBody>
          <a:bodyPr/>
          <a:lstStyle/>
          <a:p>
            <a:r>
              <a:rPr lang="en-US" dirty="0"/>
              <a:t>It is an open source cloud computing platform for managing heterogeneous data center, public cloud, and edge computing infrastructure resources. Basically it is developed for managing the enterprise. </a:t>
            </a:r>
          </a:p>
          <a:p>
            <a:r>
              <a:rPr lang="en-US" dirty="0"/>
              <a:t>Open Nebula manages on-premise and remote virtual infrastructure to build private, public, or hybrid implementations of IaaS platform.</a:t>
            </a:r>
          </a:p>
          <a:p>
            <a:r>
              <a:rPr lang="en-US" dirty="0"/>
              <a:t>Two main implementations of Open Nebula are; data center virtualization and cloud deployments.</a:t>
            </a:r>
          </a:p>
          <a:p>
            <a:r>
              <a:rPr lang="en-US" dirty="0"/>
              <a:t>The major features of Open Nebula are:</a:t>
            </a:r>
          </a:p>
          <a:p>
            <a:pPr lvl="1"/>
            <a:r>
              <a:rPr lang="en-IN" dirty="0"/>
              <a:t>Self-service</a:t>
            </a:r>
          </a:p>
          <a:p>
            <a:pPr lvl="1"/>
            <a:r>
              <a:rPr lang="en-IN" dirty="0"/>
              <a:t>Provisioning</a:t>
            </a:r>
          </a:p>
          <a:p>
            <a:pPr lvl="1"/>
            <a:r>
              <a:rPr lang="en-IN" dirty="0"/>
              <a:t>Multi-tenancy</a:t>
            </a:r>
          </a:p>
          <a:p>
            <a:pPr lvl="1"/>
            <a:r>
              <a:rPr lang="en-IN" dirty="0"/>
              <a:t>Elasticity</a:t>
            </a:r>
          </a:p>
        </p:txBody>
      </p:sp>
    </p:spTree>
    <p:extLst>
      <p:ext uri="{BB962C8B-B14F-4D97-AF65-F5344CB8AC3E}">
        <p14:creationId xmlns:p14="http://schemas.microsoft.com/office/powerpoint/2010/main" val="26074048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4EAF2-4205-4BB4-1440-7E88048C8864}"/>
              </a:ext>
            </a:extLst>
          </p:cNvPr>
          <p:cNvSpPr>
            <a:spLocks noGrp="1"/>
          </p:cNvSpPr>
          <p:nvPr>
            <p:ph type="title"/>
          </p:nvPr>
        </p:nvSpPr>
        <p:spPr>
          <a:xfrm>
            <a:off x="838200" y="365126"/>
            <a:ext cx="10515600" cy="788972"/>
          </a:xfrm>
        </p:spPr>
        <p:txBody>
          <a:bodyPr/>
          <a:lstStyle/>
          <a:p>
            <a:pPr algn="ctr"/>
            <a:r>
              <a:rPr lang="en-US" dirty="0"/>
              <a:t>What is Open Nebula?</a:t>
            </a:r>
            <a:endParaRPr lang="en-IN" dirty="0"/>
          </a:p>
        </p:txBody>
      </p:sp>
      <p:sp>
        <p:nvSpPr>
          <p:cNvPr id="3" name="Content Placeholder 2">
            <a:extLst>
              <a:ext uri="{FF2B5EF4-FFF2-40B4-BE49-F238E27FC236}">
                <a16:creationId xmlns:a16="http://schemas.microsoft.com/office/drawing/2014/main" id="{9346B1E3-83FE-B073-F2B6-CB4F013849CC}"/>
              </a:ext>
            </a:extLst>
          </p:cNvPr>
          <p:cNvSpPr>
            <a:spLocks noGrp="1"/>
          </p:cNvSpPr>
          <p:nvPr>
            <p:ph idx="1"/>
          </p:nvPr>
        </p:nvSpPr>
        <p:spPr>
          <a:xfrm>
            <a:off x="266330" y="1553592"/>
            <a:ext cx="11718524" cy="5175682"/>
          </a:xfrm>
        </p:spPr>
        <p:txBody>
          <a:bodyPr/>
          <a:lstStyle/>
          <a:p>
            <a:pPr marL="0" indent="0">
              <a:buNone/>
            </a:pPr>
            <a:r>
              <a:rPr lang="en-US" dirty="0"/>
              <a:t>A “Single Pane of Glass” to bring real freedom to your enterprise cloud.</a:t>
            </a:r>
            <a:endParaRPr lang="en-IN" dirty="0"/>
          </a:p>
        </p:txBody>
      </p:sp>
      <p:pic>
        <p:nvPicPr>
          <p:cNvPr id="5" name="Picture 4">
            <a:extLst>
              <a:ext uri="{FF2B5EF4-FFF2-40B4-BE49-F238E27FC236}">
                <a16:creationId xmlns:a16="http://schemas.microsoft.com/office/drawing/2014/main" id="{BEC0AD72-2D52-452C-3DEC-69F453A9BF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5129" y="2317073"/>
            <a:ext cx="7732451" cy="3222594"/>
          </a:xfrm>
          <a:prstGeom prst="rect">
            <a:avLst/>
          </a:prstGeom>
        </p:spPr>
      </p:pic>
      <p:sp>
        <p:nvSpPr>
          <p:cNvPr id="6" name="Rectangle 5">
            <a:extLst>
              <a:ext uri="{FF2B5EF4-FFF2-40B4-BE49-F238E27FC236}">
                <a16:creationId xmlns:a16="http://schemas.microsoft.com/office/drawing/2014/main" id="{CB3EBF5B-BCF2-6169-712E-4CA4579B1895}"/>
              </a:ext>
            </a:extLst>
          </p:cNvPr>
          <p:cNvSpPr/>
          <p:nvPr/>
        </p:nvSpPr>
        <p:spPr>
          <a:xfrm>
            <a:off x="2228295" y="5628442"/>
            <a:ext cx="2860089" cy="10120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342900" indent="-342900" algn="just">
              <a:buFont typeface="Wingdings" panose="05000000000000000000" pitchFamily="2" charset="2"/>
              <a:buChar char="ü"/>
            </a:pPr>
            <a:r>
              <a:rPr lang="en-US" dirty="0"/>
              <a:t>Avoids “Vendor Lock-in”</a:t>
            </a:r>
          </a:p>
          <a:p>
            <a:pPr marL="342900" indent="-342900" algn="just">
              <a:buFont typeface="Wingdings" panose="05000000000000000000" pitchFamily="2" charset="2"/>
              <a:buChar char="ü"/>
            </a:pPr>
            <a:r>
              <a:rPr lang="en-US" dirty="0"/>
              <a:t>Minimizes complexity</a:t>
            </a:r>
            <a:endParaRPr lang="en-IN" dirty="0"/>
          </a:p>
        </p:txBody>
      </p:sp>
      <p:sp>
        <p:nvSpPr>
          <p:cNvPr id="7" name="Rectangle 6">
            <a:extLst>
              <a:ext uri="{FF2B5EF4-FFF2-40B4-BE49-F238E27FC236}">
                <a16:creationId xmlns:a16="http://schemas.microsoft.com/office/drawing/2014/main" id="{02574231-7EB4-0D0D-2507-5560EAE70F30}"/>
              </a:ext>
            </a:extLst>
          </p:cNvPr>
          <p:cNvSpPr/>
          <p:nvPr/>
        </p:nvSpPr>
        <p:spPr>
          <a:xfrm>
            <a:off x="6810652" y="5628443"/>
            <a:ext cx="3451934" cy="101205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342900" indent="-342900" algn="just">
              <a:buFont typeface="Wingdings" panose="05000000000000000000" pitchFamily="2" charset="2"/>
              <a:buChar char="ü"/>
            </a:pPr>
            <a:r>
              <a:rPr lang="en-US" dirty="0"/>
              <a:t>Reduces resource consumption</a:t>
            </a:r>
          </a:p>
          <a:p>
            <a:pPr marL="342900" indent="-342900" algn="just">
              <a:buFont typeface="Wingdings" panose="05000000000000000000" pitchFamily="2" charset="2"/>
              <a:buChar char="ü"/>
            </a:pPr>
            <a:r>
              <a:rPr lang="en-US" dirty="0"/>
              <a:t>Slashes operating cost</a:t>
            </a:r>
            <a:endParaRPr lang="en-IN" dirty="0"/>
          </a:p>
        </p:txBody>
      </p:sp>
    </p:spTree>
    <p:extLst>
      <p:ext uri="{BB962C8B-B14F-4D97-AF65-F5344CB8AC3E}">
        <p14:creationId xmlns:p14="http://schemas.microsoft.com/office/powerpoint/2010/main" val="9329188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DFB1F-9CD2-EE52-2ED3-516BA69D7620}"/>
              </a:ext>
            </a:extLst>
          </p:cNvPr>
          <p:cNvSpPr>
            <a:spLocks noGrp="1"/>
          </p:cNvSpPr>
          <p:nvPr>
            <p:ph type="title"/>
          </p:nvPr>
        </p:nvSpPr>
        <p:spPr>
          <a:xfrm>
            <a:off x="838200" y="365125"/>
            <a:ext cx="10515600" cy="655807"/>
          </a:xfrm>
        </p:spPr>
        <p:txBody>
          <a:bodyPr>
            <a:normAutofit fontScale="90000"/>
          </a:bodyPr>
          <a:lstStyle/>
          <a:p>
            <a:pPr algn="ctr"/>
            <a:r>
              <a:rPr lang="en-US" dirty="0"/>
              <a:t>Who is using Open Nebula?</a:t>
            </a:r>
            <a:endParaRPr lang="en-IN" dirty="0"/>
          </a:p>
        </p:txBody>
      </p:sp>
      <p:sp>
        <p:nvSpPr>
          <p:cNvPr id="3" name="Content Placeholder 2">
            <a:extLst>
              <a:ext uri="{FF2B5EF4-FFF2-40B4-BE49-F238E27FC236}">
                <a16:creationId xmlns:a16="http://schemas.microsoft.com/office/drawing/2014/main" id="{CC8B1571-9241-FA5B-7639-F588149B89E7}"/>
              </a:ext>
            </a:extLst>
          </p:cNvPr>
          <p:cNvSpPr>
            <a:spLocks noGrp="1"/>
          </p:cNvSpPr>
          <p:nvPr>
            <p:ph idx="1"/>
          </p:nvPr>
        </p:nvSpPr>
        <p:spPr>
          <a:xfrm>
            <a:off x="221942" y="1305018"/>
            <a:ext cx="11762912" cy="5362112"/>
          </a:xfrm>
        </p:spPr>
        <p:txBody>
          <a:bodyPr/>
          <a:lstStyle/>
          <a:p>
            <a:pPr marL="0" indent="0" algn="ctr">
              <a:buNone/>
            </a:pPr>
            <a:r>
              <a:rPr lang="en-US" dirty="0"/>
              <a:t>A widely adopted solution to build clouds</a:t>
            </a:r>
            <a:endParaRPr lang="en-IN" dirty="0"/>
          </a:p>
        </p:txBody>
      </p:sp>
      <p:pic>
        <p:nvPicPr>
          <p:cNvPr id="5" name="Picture 4">
            <a:extLst>
              <a:ext uri="{FF2B5EF4-FFF2-40B4-BE49-F238E27FC236}">
                <a16:creationId xmlns:a16="http://schemas.microsoft.com/office/drawing/2014/main" id="{37E703BE-2991-A7CA-9195-8D79ABC45F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178" y="1855434"/>
            <a:ext cx="10350622" cy="4946632"/>
          </a:xfrm>
          <a:prstGeom prst="rect">
            <a:avLst/>
          </a:prstGeom>
        </p:spPr>
      </p:pic>
    </p:spTree>
    <p:extLst>
      <p:ext uri="{BB962C8B-B14F-4D97-AF65-F5344CB8AC3E}">
        <p14:creationId xmlns:p14="http://schemas.microsoft.com/office/powerpoint/2010/main" val="21707084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7D004-7D71-26EC-EA37-E4F6EA29A15C}"/>
              </a:ext>
            </a:extLst>
          </p:cNvPr>
          <p:cNvSpPr>
            <a:spLocks noGrp="1"/>
          </p:cNvSpPr>
          <p:nvPr>
            <p:ph type="title"/>
          </p:nvPr>
        </p:nvSpPr>
        <p:spPr>
          <a:xfrm>
            <a:off x="749423" y="231961"/>
            <a:ext cx="10515600" cy="691318"/>
          </a:xfrm>
        </p:spPr>
        <p:txBody>
          <a:bodyPr>
            <a:normAutofit fontScale="90000"/>
          </a:bodyPr>
          <a:lstStyle/>
          <a:p>
            <a:pPr algn="ctr"/>
            <a:r>
              <a:rPr lang="en-US" dirty="0"/>
              <a:t>Open Nebula Subscription</a:t>
            </a:r>
            <a:endParaRPr lang="en-IN" dirty="0"/>
          </a:p>
        </p:txBody>
      </p:sp>
      <p:pic>
        <p:nvPicPr>
          <p:cNvPr id="5" name="Content Placeholder 4">
            <a:extLst>
              <a:ext uri="{FF2B5EF4-FFF2-40B4-BE49-F238E27FC236}">
                <a16:creationId xmlns:a16="http://schemas.microsoft.com/office/drawing/2014/main" id="{5B64FD74-FB5B-0949-09DC-23A6970B44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89934" y="1180730"/>
            <a:ext cx="6445188" cy="2361460"/>
          </a:xfrm>
        </p:spPr>
      </p:pic>
      <p:sp>
        <p:nvSpPr>
          <p:cNvPr id="6" name="Rectangle 5">
            <a:extLst>
              <a:ext uri="{FF2B5EF4-FFF2-40B4-BE49-F238E27FC236}">
                <a16:creationId xmlns:a16="http://schemas.microsoft.com/office/drawing/2014/main" id="{70ABB4DA-4329-1025-9889-06AD634B1426}"/>
              </a:ext>
            </a:extLst>
          </p:cNvPr>
          <p:cNvSpPr/>
          <p:nvPr/>
        </p:nvSpPr>
        <p:spPr>
          <a:xfrm>
            <a:off x="310718" y="4276815"/>
            <a:ext cx="5681709" cy="224827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285750" indent="-285750" algn="just">
              <a:buFont typeface="Wingdings" panose="05000000000000000000" pitchFamily="2" charset="2"/>
              <a:buChar char="v"/>
            </a:pPr>
            <a:r>
              <a:rPr lang="en-US" b="1" dirty="0"/>
              <a:t>Enterprise Edition </a:t>
            </a:r>
            <a:r>
              <a:rPr lang="en-US" dirty="0"/>
              <a:t>provides customers a hardened LTS version with software patches, bug fixes, and minor enhancements</a:t>
            </a:r>
          </a:p>
          <a:p>
            <a:pPr marL="742950" lvl="1" indent="-285750" algn="just">
              <a:buFont typeface="Wingdings" panose="05000000000000000000" pitchFamily="2" charset="2"/>
              <a:buChar char="ü"/>
            </a:pPr>
            <a:r>
              <a:rPr lang="en-IN" dirty="0"/>
              <a:t>Enterprise tool-&gt; </a:t>
            </a:r>
            <a:r>
              <a:rPr lang="en-IN" dirty="0" err="1"/>
              <a:t>OneScape</a:t>
            </a:r>
            <a:endParaRPr lang="en-IN" dirty="0"/>
          </a:p>
          <a:p>
            <a:pPr marL="285750" indent="-285750" algn="just">
              <a:buFont typeface="Wingdings" panose="05000000000000000000" pitchFamily="2" charset="2"/>
              <a:buChar char="v"/>
            </a:pPr>
            <a:endParaRPr lang="en-IN" dirty="0"/>
          </a:p>
          <a:p>
            <a:pPr marL="285750" indent="-285750" algn="just">
              <a:buFont typeface="Wingdings" panose="05000000000000000000" pitchFamily="2" charset="2"/>
              <a:buChar char="v"/>
            </a:pPr>
            <a:r>
              <a:rPr lang="en-IN" b="1" dirty="0"/>
              <a:t>Support</a:t>
            </a:r>
            <a:r>
              <a:rPr lang="en-IN" dirty="0"/>
              <a:t> provided through a private and secure support portal-&gt; 9*5 or 24*7</a:t>
            </a:r>
          </a:p>
        </p:txBody>
      </p:sp>
      <p:sp>
        <p:nvSpPr>
          <p:cNvPr id="7" name="Rectangle 6">
            <a:extLst>
              <a:ext uri="{FF2B5EF4-FFF2-40B4-BE49-F238E27FC236}">
                <a16:creationId xmlns:a16="http://schemas.microsoft.com/office/drawing/2014/main" id="{84ED4E75-8376-FF33-22F6-A31972D37A4B}"/>
              </a:ext>
            </a:extLst>
          </p:cNvPr>
          <p:cNvSpPr/>
          <p:nvPr/>
        </p:nvSpPr>
        <p:spPr>
          <a:xfrm>
            <a:off x="6604986" y="4276813"/>
            <a:ext cx="5060272" cy="224827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marL="285750" indent="-285750" algn="just">
              <a:buFont typeface="Wingdings" panose="05000000000000000000" pitchFamily="2" charset="2"/>
              <a:buChar char="v"/>
            </a:pPr>
            <a:r>
              <a:rPr lang="en-US" dirty="0"/>
              <a:t>Professional Services</a:t>
            </a:r>
          </a:p>
          <a:p>
            <a:pPr marL="742950" lvl="1" indent="-285750" algn="just">
              <a:buFont typeface="Wingdings" panose="05000000000000000000" pitchFamily="2" charset="2"/>
              <a:buChar char="ü"/>
            </a:pPr>
            <a:r>
              <a:rPr lang="en-US" dirty="0"/>
              <a:t>Cloud deployment</a:t>
            </a:r>
          </a:p>
          <a:p>
            <a:pPr marL="742950" lvl="1" indent="-285750" algn="just">
              <a:buFont typeface="Wingdings" panose="05000000000000000000" pitchFamily="2" charset="2"/>
              <a:buChar char="ü"/>
            </a:pPr>
            <a:r>
              <a:rPr lang="en-US" dirty="0"/>
              <a:t>Upgrade</a:t>
            </a:r>
          </a:p>
          <a:p>
            <a:pPr marL="742950" lvl="1" indent="-285750" algn="just">
              <a:buFont typeface="Wingdings" panose="05000000000000000000" pitchFamily="2" charset="2"/>
              <a:buChar char="ü"/>
            </a:pPr>
            <a:r>
              <a:rPr lang="en-US" dirty="0"/>
              <a:t>Training</a:t>
            </a:r>
          </a:p>
          <a:p>
            <a:pPr marL="742950" lvl="1" indent="-285750" algn="just">
              <a:buFont typeface="Wingdings" panose="05000000000000000000" pitchFamily="2" charset="2"/>
              <a:buChar char="ü"/>
            </a:pPr>
            <a:r>
              <a:rPr lang="en-US" dirty="0"/>
              <a:t>Consulting/Engineering</a:t>
            </a:r>
          </a:p>
          <a:p>
            <a:pPr marL="285750" indent="-285750" algn="just">
              <a:buFont typeface="Wingdings" panose="05000000000000000000" pitchFamily="2" charset="2"/>
              <a:buChar char="v"/>
            </a:pPr>
            <a:r>
              <a:rPr lang="en-IN" dirty="0"/>
              <a:t>Knowledge Base with best practices, step-by-step guides, and use cases</a:t>
            </a:r>
          </a:p>
        </p:txBody>
      </p:sp>
    </p:spTree>
    <p:extLst>
      <p:ext uri="{BB962C8B-B14F-4D97-AF65-F5344CB8AC3E}">
        <p14:creationId xmlns:p14="http://schemas.microsoft.com/office/powerpoint/2010/main" val="20977686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D7E63-E053-7B8C-7D25-A142EE16A0B6}"/>
              </a:ext>
            </a:extLst>
          </p:cNvPr>
          <p:cNvSpPr>
            <a:spLocks noGrp="1"/>
          </p:cNvSpPr>
          <p:nvPr>
            <p:ph type="title"/>
          </p:nvPr>
        </p:nvSpPr>
        <p:spPr>
          <a:xfrm>
            <a:off x="838200" y="1"/>
            <a:ext cx="10515600" cy="967666"/>
          </a:xfrm>
        </p:spPr>
        <p:txBody>
          <a:bodyPr>
            <a:normAutofit/>
          </a:bodyPr>
          <a:lstStyle/>
          <a:p>
            <a:pPr algn="ctr"/>
            <a:r>
              <a:rPr lang="en-US" dirty="0"/>
              <a:t>Open Nebula’s Open Architecture</a:t>
            </a:r>
            <a:endParaRPr lang="en-IN" dirty="0"/>
          </a:p>
        </p:txBody>
      </p:sp>
      <p:sp>
        <p:nvSpPr>
          <p:cNvPr id="3" name="Content Placeholder 2">
            <a:extLst>
              <a:ext uri="{FF2B5EF4-FFF2-40B4-BE49-F238E27FC236}">
                <a16:creationId xmlns:a16="http://schemas.microsoft.com/office/drawing/2014/main" id="{A1A57E14-8AEF-986C-96F8-E14EDA87E584}"/>
              </a:ext>
            </a:extLst>
          </p:cNvPr>
          <p:cNvSpPr>
            <a:spLocks noGrp="1"/>
          </p:cNvSpPr>
          <p:nvPr>
            <p:ph idx="1"/>
          </p:nvPr>
        </p:nvSpPr>
        <p:spPr>
          <a:xfrm>
            <a:off x="-1" y="1145219"/>
            <a:ext cx="12073631" cy="5712781"/>
          </a:xfrm>
        </p:spPr>
        <p:txBody>
          <a:bodyPr>
            <a:normAutofit/>
          </a:bodyPr>
          <a:lstStyle/>
          <a:p>
            <a:pPr marL="0" indent="0" algn="ctr">
              <a:buNone/>
            </a:pPr>
            <a:r>
              <a:rPr lang="en-US" sz="2400" dirty="0"/>
              <a:t>Software platform to build enterprise clouds for DevOps and Development workloads</a:t>
            </a:r>
            <a:endParaRPr lang="en-IN" sz="2400" dirty="0"/>
          </a:p>
        </p:txBody>
      </p:sp>
      <p:pic>
        <p:nvPicPr>
          <p:cNvPr id="7" name="Picture 6">
            <a:extLst>
              <a:ext uri="{FF2B5EF4-FFF2-40B4-BE49-F238E27FC236}">
                <a16:creationId xmlns:a16="http://schemas.microsoft.com/office/drawing/2014/main" id="{306C804B-CBE3-E795-54B0-D31BDA51FEC1}"/>
              </a:ext>
            </a:extLst>
          </p:cNvPr>
          <p:cNvPicPr>
            <a:picLocks noChangeAspect="1"/>
          </p:cNvPicPr>
          <p:nvPr/>
        </p:nvPicPr>
        <p:blipFill>
          <a:blip r:embed="rId2"/>
          <a:stretch>
            <a:fillRect/>
          </a:stretch>
        </p:blipFill>
        <p:spPr>
          <a:xfrm>
            <a:off x="1819922" y="1835846"/>
            <a:ext cx="7598799" cy="5128685"/>
          </a:xfrm>
          <a:prstGeom prst="rect">
            <a:avLst/>
          </a:prstGeom>
        </p:spPr>
      </p:pic>
    </p:spTree>
    <p:extLst>
      <p:ext uri="{BB962C8B-B14F-4D97-AF65-F5344CB8AC3E}">
        <p14:creationId xmlns:p14="http://schemas.microsoft.com/office/powerpoint/2010/main" val="4861045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606FE-A1F3-10A0-827B-5BF1543E560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7BF34DE-A310-9754-0965-7D5075FD51FD}"/>
              </a:ext>
            </a:extLst>
          </p:cNvPr>
          <p:cNvSpPr>
            <a:spLocks noGrp="1"/>
          </p:cNvSpPr>
          <p:nvPr>
            <p:ph idx="1"/>
          </p:nvPr>
        </p:nvSpPr>
        <p:spPr/>
        <p:txBody>
          <a:bodyPr/>
          <a:lstStyle/>
          <a:p>
            <a:endParaRPr lang="en-IN" dirty="0"/>
          </a:p>
        </p:txBody>
      </p:sp>
      <p:pic>
        <p:nvPicPr>
          <p:cNvPr id="6" name="Picture 5">
            <a:extLst>
              <a:ext uri="{FF2B5EF4-FFF2-40B4-BE49-F238E27FC236}">
                <a16:creationId xmlns:a16="http://schemas.microsoft.com/office/drawing/2014/main" id="{1AFC9901-477E-8EDD-4A92-3B18C1A24E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6454" y="1471798"/>
            <a:ext cx="7652550" cy="4705165"/>
          </a:xfrm>
          <a:prstGeom prst="rect">
            <a:avLst/>
          </a:prstGeom>
        </p:spPr>
      </p:pic>
    </p:spTree>
    <p:extLst>
      <p:ext uri="{BB962C8B-B14F-4D97-AF65-F5344CB8AC3E}">
        <p14:creationId xmlns:p14="http://schemas.microsoft.com/office/powerpoint/2010/main" val="25868601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68CF2-29AE-6033-134B-D63DB05AA52A}"/>
              </a:ext>
            </a:extLst>
          </p:cNvPr>
          <p:cNvSpPr>
            <a:spLocks noGrp="1"/>
          </p:cNvSpPr>
          <p:nvPr>
            <p:ph type="title"/>
          </p:nvPr>
        </p:nvSpPr>
        <p:spPr>
          <a:xfrm>
            <a:off x="678402" y="208625"/>
            <a:ext cx="10515600" cy="833360"/>
          </a:xfrm>
        </p:spPr>
        <p:txBody>
          <a:bodyPr/>
          <a:lstStyle/>
          <a:p>
            <a:pPr algn="ctr"/>
            <a:r>
              <a:rPr lang="en-US" dirty="0"/>
              <a:t>How is Open Nebula being used?</a:t>
            </a:r>
            <a:endParaRPr lang="en-IN" dirty="0"/>
          </a:p>
        </p:txBody>
      </p:sp>
      <p:pic>
        <p:nvPicPr>
          <p:cNvPr id="5" name="Content Placeholder 4">
            <a:extLst>
              <a:ext uri="{FF2B5EF4-FFF2-40B4-BE49-F238E27FC236}">
                <a16:creationId xmlns:a16="http://schemas.microsoft.com/office/drawing/2014/main" id="{B5C54E08-B40B-98BB-973A-C2532D558FE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30641" y="1642369"/>
            <a:ext cx="8265110" cy="5007006"/>
          </a:xfrm>
        </p:spPr>
      </p:pic>
    </p:spTree>
    <p:extLst>
      <p:ext uri="{BB962C8B-B14F-4D97-AF65-F5344CB8AC3E}">
        <p14:creationId xmlns:p14="http://schemas.microsoft.com/office/powerpoint/2010/main" val="8430153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010B1-0DBA-83FC-B2AA-91AC01FD1515}"/>
              </a:ext>
            </a:extLst>
          </p:cNvPr>
          <p:cNvSpPr>
            <a:spLocks noGrp="1"/>
          </p:cNvSpPr>
          <p:nvPr>
            <p:ph type="title"/>
          </p:nvPr>
        </p:nvSpPr>
        <p:spPr>
          <a:xfrm>
            <a:off x="660646" y="285226"/>
            <a:ext cx="10515600" cy="877749"/>
          </a:xfrm>
        </p:spPr>
        <p:txBody>
          <a:bodyPr/>
          <a:lstStyle/>
          <a:p>
            <a:r>
              <a:rPr lang="en-US" dirty="0"/>
              <a:t>Storage Backends</a:t>
            </a:r>
            <a:endParaRPr lang="en-IN" dirty="0"/>
          </a:p>
        </p:txBody>
      </p:sp>
      <p:pic>
        <p:nvPicPr>
          <p:cNvPr id="5" name="Content Placeholder 4">
            <a:extLst>
              <a:ext uri="{FF2B5EF4-FFF2-40B4-BE49-F238E27FC236}">
                <a16:creationId xmlns:a16="http://schemas.microsoft.com/office/drawing/2014/main" id="{C618D0AC-0E67-3A9F-164C-6916BBA69E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3592" y="1464816"/>
            <a:ext cx="8886548" cy="5291091"/>
          </a:xfrm>
        </p:spPr>
      </p:pic>
    </p:spTree>
    <p:extLst>
      <p:ext uri="{BB962C8B-B14F-4D97-AF65-F5344CB8AC3E}">
        <p14:creationId xmlns:p14="http://schemas.microsoft.com/office/powerpoint/2010/main" val="24594013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D3385-5D42-F183-5377-ACA56B4DA2EE}"/>
              </a:ext>
            </a:extLst>
          </p:cNvPr>
          <p:cNvSpPr>
            <a:spLocks noGrp="1"/>
          </p:cNvSpPr>
          <p:nvPr>
            <p:ph type="title"/>
          </p:nvPr>
        </p:nvSpPr>
        <p:spPr>
          <a:xfrm>
            <a:off x="216024" y="175010"/>
            <a:ext cx="11975976" cy="1012054"/>
          </a:xfrm>
        </p:spPr>
        <p:txBody>
          <a:bodyPr>
            <a:noAutofit/>
          </a:bodyPr>
          <a:lstStyle/>
          <a:p>
            <a:r>
              <a:rPr lang="en-US" sz="3500" b="1" dirty="0"/>
              <a:t>ONEedge.io (Expanding open source cloud computing to the edge)</a:t>
            </a:r>
            <a:endParaRPr lang="en-IN" sz="3500" b="1" dirty="0"/>
          </a:p>
        </p:txBody>
      </p:sp>
      <p:pic>
        <p:nvPicPr>
          <p:cNvPr id="5" name="Content Placeholder 4">
            <a:extLst>
              <a:ext uri="{FF2B5EF4-FFF2-40B4-BE49-F238E27FC236}">
                <a16:creationId xmlns:a16="http://schemas.microsoft.com/office/drawing/2014/main" id="{FF973A93-F987-40EF-3224-FB23435590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6960" y="1402672"/>
            <a:ext cx="9028590" cy="5202314"/>
          </a:xfrm>
        </p:spPr>
      </p:pic>
    </p:spTree>
    <p:extLst>
      <p:ext uri="{BB962C8B-B14F-4D97-AF65-F5344CB8AC3E}">
        <p14:creationId xmlns:p14="http://schemas.microsoft.com/office/powerpoint/2010/main" val="148582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C450D-A219-684A-2EC8-22B3D6CE9C64}"/>
              </a:ext>
            </a:extLst>
          </p:cNvPr>
          <p:cNvSpPr>
            <a:spLocks noGrp="1"/>
          </p:cNvSpPr>
          <p:nvPr>
            <p:ph type="title"/>
          </p:nvPr>
        </p:nvSpPr>
        <p:spPr/>
        <p:txBody>
          <a:bodyPr/>
          <a:lstStyle/>
          <a:p>
            <a:r>
              <a:rPr lang="en-US" dirty="0"/>
              <a:t>Comparison parameters</a:t>
            </a:r>
            <a:endParaRPr lang="en-IN" dirty="0"/>
          </a:p>
        </p:txBody>
      </p:sp>
      <p:pic>
        <p:nvPicPr>
          <p:cNvPr id="5" name="Content Placeholder 4">
            <a:extLst>
              <a:ext uri="{FF2B5EF4-FFF2-40B4-BE49-F238E27FC236}">
                <a16:creationId xmlns:a16="http://schemas.microsoft.com/office/drawing/2014/main" id="{70A52E23-429E-BF75-3C95-8A85036C025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1437" y="2050742"/>
            <a:ext cx="11336784" cy="4305670"/>
          </a:xfrm>
        </p:spPr>
      </p:pic>
    </p:spTree>
    <p:extLst>
      <p:ext uri="{BB962C8B-B14F-4D97-AF65-F5344CB8AC3E}">
        <p14:creationId xmlns:p14="http://schemas.microsoft.com/office/powerpoint/2010/main" val="13920368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F275D-CCFD-6BF9-6ABB-F069D4925268}"/>
              </a:ext>
            </a:extLst>
          </p:cNvPr>
          <p:cNvSpPr>
            <a:spLocks noGrp="1"/>
          </p:cNvSpPr>
          <p:nvPr>
            <p:ph type="title"/>
          </p:nvPr>
        </p:nvSpPr>
        <p:spPr>
          <a:xfrm>
            <a:off x="0" y="18256"/>
            <a:ext cx="12192000" cy="1126964"/>
          </a:xfrm>
        </p:spPr>
        <p:txBody>
          <a:bodyPr>
            <a:noAutofit/>
          </a:bodyPr>
          <a:lstStyle/>
          <a:p>
            <a:r>
              <a:rPr lang="en-US" sz="4000" dirty="0"/>
              <a:t>Installation, Configuration, and Working Environment of Open Nebula</a:t>
            </a:r>
            <a:endParaRPr lang="en-IN" sz="4000" dirty="0"/>
          </a:p>
        </p:txBody>
      </p:sp>
      <p:sp>
        <p:nvSpPr>
          <p:cNvPr id="3" name="Content Placeholder 2">
            <a:extLst>
              <a:ext uri="{FF2B5EF4-FFF2-40B4-BE49-F238E27FC236}">
                <a16:creationId xmlns:a16="http://schemas.microsoft.com/office/drawing/2014/main" id="{EA26FEDA-CE48-88C0-4C32-7308E826ACF7}"/>
              </a:ext>
            </a:extLst>
          </p:cNvPr>
          <p:cNvSpPr>
            <a:spLocks noGrp="1"/>
          </p:cNvSpPr>
          <p:nvPr>
            <p:ph idx="1"/>
          </p:nvPr>
        </p:nvSpPr>
        <p:spPr>
          <a:xfrm>
            <a:off x="292963" y="1660123"/>
            <a:ext cx="11620870" cy="4980373"/>
          </a:xfrm>
        </p:spPr>
        <p:txBody>
          <a:bodyPr/>
          <a:lstStyle/>
          <a:p>
            <a:pPr algn="l"/>
            <a:r>
              <a:rPr lang="en-IN" sz="2800" b="0" i="0" u="none" strike="noStrike" baseline="0" dirty="0">
                <a:latin typeface="ArialMT"/>
              </a:rPr>
              <a:t>Install the repo: </a:t>
            </a:r>
            <a:r>
              <a:rPr lang="en-IN" sz="2800" b="0" i="0" u="none" strike="noStrike" baseline="0" dirty="0">
                <a:latin typeface="Consolas" panose="020B0609020204030204" pitchFamily="49" charset="0"/>
              </a:rPr>
              <a:t>/etc/</a:t>
            </a:r>
            <a:r>
              <a:rPr lang="en-IN" sz="2800" b="0" i="0" u="none" strike="noStrike" baseline="0" dirty="0" err="1">
                <a:latin typeface="Consolas" panose="020B0609020204030204" pitchFamily="49" charset="0"/>
              </a:rPr>
              <a:t>yum.repos.d</a:t>
            </a:r>
            <a:r>
              <a:rPr lang="en-IN" sz="2800" b="0" i="0" u="none" strike="noStrike" baseline="0" dirty="0">
                <a:latin typeface="Consolas" panose="020B0609020204030204" pitchFamily="49" charset="0"/>
              </a:rPr>
              <a:t>/</a:t>
            </a:r>
            <a:r>
              <a:rPr lang="en-IN" sz="2800" b="0" i="0" u="none" strike="noStrike" baseline="0" dirty="0" err="1">
                <a:latin typeface="Consolas" panose="020B0609020204030204" pitchFamily="49" charset="0"/>
              </a:rPr>
              <a:t>opennebula.repo</a:t>
            </a:r>
            <a:endParaRPr lang="en-IN" sz="2800" b="0" i="0" u="none" strike="noStrike" baseline="0" dirty="0">
              <a:latin typeface="Consolas" panose="020B0609020204030204" pitchFamily="49" charset="0"/>
            </a:endParaRPr>
          </a:p>
          <a:p>
            <a:pPr algn="l"/>
            <a:r>
              <a:rPr lang="en-IN" sz="2800" b="0" i="0" u="none" strike="noStrike" baseline="0" dirty="0">
                <a:latin typeface="ArialMT"/>
              </a:rPr>
              <a:t>Install packages: </a:t>
            </a:r>
            <a:r>
              <a:rPr lang="en-IN" sz="2800" b="0" i="0" u="none" strike="noStrike" baseline="0" dirty="0">
                <a:latin typeface="Consolas" panose="020B0609020204030204" pitchFamily="49" charset="0"/>
              </a:rPr>
              <a:t>yum install </a:t>
            </a:r>
            <a:r>
              <a:rPr lang="en-IN" sz="2800" b="0" i="0" u="none" strike="noStrike" baseline="0" dirty="0" err="1">
                <a:latin typeface="Consolas" panose="020B0609020204030204" pitchFamily="49" charset="0"/>
              </a:rPr>
              <a:t>opennebula</a:t>
            </a:r>
            <a:r>
              <a:rPr lang="en-IN" sz="2800" b="0" i="0" u="none" strike="noStrike" baseline="0" dirty="0">
                <a:latin typeface="Consolas" panose="020B0609020204030204" pitchFamily="49" charset="0"/>
              </a:rPr>
              <a:t> </a:t>
            </a:r>
            <a:r>
              <a:rPr lang="en-IN" sz="2800" b="0" i="0" u="none" strike="noStrike" baseline="0" dirty="0">
                <a:latin typeface="ArialMT"/>
              </a:rPr>
              <a:t>…</a:t>
            </a:r>
          </a:p>
          <a:p>
            <a:pPr algn="l"/>
            <a:r>
              <a:rPr lang="en-US" sz="2800" b="0" i="0" u="none" strike="noStrike" baseline="0" dirty="0">
                <a:latin typeface="ArialMT"/>
              </a:rPr>
              <a:t>Install gems: </a:t>
            </a:r>
            <a:r>
              <a:rPr lang="en-US" sz="2800" b="0" i="0" u="none" strike="noStrike" baseline="0" dirty="0">
                <a:latin typeface="Consolas" panose="020B0609020204030204" pitchFamily="49" charset="0"/>
              </a:rPr>
              <a:t>/</a:t>
            </a:r>
            <a:r>
              <a:rPr lang="en-US" sz="2800" b="0" i="0" u="none" strike="noStrike" baseline="0" dirty="0" err="1">
                <a:latin typeface="Consolas" panose="020B0609020204030204" pitchFamily="49" charset="0"/>
              </a:rPr>
              <a:t>usr</a:t>
            </a:r>
            <a:r>
              <a:rPr lang="en-US" sz="2800" b="0" i="0" u="none" strike="noStrike" baseline="0" dirty="0">
                <a:latin typeface="Consolas" panose="020B0609020204030204" pitchFamily="49" charset="0"/>
              </a:rPr>
              <a:t>/share/one/</a:t>
            </a:r>
            <a:r>
              <a:rPr lang="en-US" sz="2800" b="0" i="0" u="none" strike="noStrike" baseline="0" dirty="0" err="1">
                <a:latin typeface="Consolas" panose="020B0609020204030204" pitchFamily="49" charset="0"/>
              </a:rPr>
              <a:t>install_gems</a:t>
            </a:r>
            <a:endParaRPr lang="en-US" sz="2800" b="0" i="0" u="none" strike="noStrike" baseline="0" dirty="0">
              <a:latin typeface="Consolas" panose="020B0609020204030204" pitchFamily="49" charset="0"/>
            </a:endParaRPr>
          </a:p>
          <a:p>
            <a:pPr algn="l"/>
            <a:r>
              <a:rPr lang="en-IN" sz="2800" b="0" i="0" u="none" strike="noStrike" baseline="0" dirty="0">
                <a:latin typeface="ArialMT"/>
              </a:rPr>
              <a:t>Enable </a:t>
            </a:r>
            <a:r>
              <a:rPr lang="en-IN" sz="2800" b="0" i="0" u="none" strike="noStrike" baseline="0" dirty="0" err="1">
                <a:latin typeface="ArialMT"/>
              </a:rPr>
              <a:t>OpenNebula</a:t>
            </a:r>
            <a:r>
              <a:rPr lang="en-IN" sz="2800" b="0" i="0" u="none" strike="noStrike" baseline="0" dirty="0">
                <a:latin typeface="ArialMT"/>
              </a:rPr>
              <a:t> services</a:t>
            </a:r>
          </a:p>
          <a:p>
            <a:pPr algn="l"/>
            <a:r>
              <a:rPr lang="en-IN" sz="2800" b="0" i="0" u="none" strike="noStrike" baseline="0" dirty="0">
                <a:latin typeface="ArialMT"/>
              </a:rPr>
              <a:t>Configure Storage</a:t>
            </a:r>
          </a:p>
          <a:p>
            <a:pPr algn="l"/>
            <a:r>
              <a:rPr lang="en-IN" sz="2800" b="0" i="0" u="none" strike="noStrike" baseline="0" dirty="0">
                <a:latin typeface="ArialMT"/>
              </a:rPr>
              <a:t>Configure Network</a:t>
            </a:r>
          </a:p>
          <a:p>
            <a:pPr algn="l"/>
            <a:r>
              <a:rPr lang="en-IN" sz="2800" b="0" i="0" u="none" strike="noStrike" baseline="0" dirty="0">
                <a:latin typeface="ArialMT"/>
              </a:rPr>
              <a:t>Configure </a:t>
            </a:r>
            <a:r>
              <a:rPr lang="en-IN" sz="2800" b="0" i="0" u="none" strike="noStrike" baseline="0" dirty="0" err="1">
                <a:latin typeface="ArialMT"/>
              </a:rPr>
              <a:t>passwordless</a:t>
            </a:r>
            <a:r>
              <a:rPr lang="en-IN" sz="2800" b="0" i="0" u="none" strike="noStrike" baseline="0" dirty="0">
                <a:latin typeface="ArialMT"/>
              </a:rPr>
              <a:t> </a:t>
            </a:r>
            <a:r>
              <a:rPr lang="en-IN" sz="2800" b="0" i="0" u="none" strike="noStrike" baseline="0" dirty="0" err="1">
                <a:latin typeface="ArialMT"/>
              </a:rPr>
              <a:t>ssh</a:t>
            </a:r>
            <a:r>
              <a:rPr lang="en-IN" sz="2800" b="0" i="0" u="none" strike="noStrike" baseline="0" dirty="0">
                <a:latin typeface="ArialMT"/>
              </a:rPr>
              <a:t> access</a:t>
            </a:r>
          </a:p>
          <a:p>
            <a:pPr algn="l"/>
            <a:r>
              <a:rPr lang="en-IN" sz="2800" b="0" i="0" u="none" strike="noStrike" baseline="0" dirty="0" err="1">
                <a:latin typeface="ArialMT"/>
              </a:rPr>
              <a:t>OpenNebula</a:t>
            </a:r>
            <a:r>
              <a:rPr lang="en-IN" sz="2800" b="0" i="0" u="none" strike="noStrike" baseline="0" dirty="0">
                <a:latin typeface="ArialMT"/>
              </a:rPr>
              <a:t> configuration files</a:t>
            </a:r>
            <a:endParaRPr lang="en-IN" dirty="0"/>
          </a:p>
          <a:p>
            <a:pPr marL="0" indent="0">
              <a:buNone/>
            </a:pPr>
            <a:endParaRPr lang="en-IN" dirty="0"/>
          </a:p>
        </p:txBody>
      </p:sp>
    </p:spTree>
    <p:extLst>
      <p:ext uri="{BB962C8B-B14F-4D97-AF65-F5344CB8AC3E}">
        <p14:creationId xmlns:p14="http://schemas.microsoft.com/office/powerpoint/2010/main" val="28019379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09A34-C594-9CCB-FDEE-20D097736E45}"/>
              </a:ext>
            </a:extLst>
          </p:cNvPr>
          <p:cNvSpPr>
            <a:spLocks noGrp="1"/>
          </p:cNvSpPr>
          <p:nvPr>
            <p:ph type="title"/>
          </p:nvPr>
        </p:nvSpPr>
        <p:spPr>
          <a:xfrm>
            <a:off x="545237" y="196449"/>
            <a:ext cx="10515600" cy="664685"/>
          </a:xfrm>
        </p:spPr>
        <p:txBody>
          <a:bodyPr>
            <a:normAutofit fontScale="90000"/>
          </a:bodyPr>
          <a:lstStyle/>
          <a:p>
            <a:r>
              <a:rPr lang="en-US" dirty="0"/>
              <a:t>3- OpenStack (By Rackspace Technology)</a:t>
            </a:r>
            <a:endParaRPr lang="en-IN" dirty="0"/>
          </a:p>
        </p:txBody>
      </p:sp>
      <p:sp>
        <p:nvSpPr>
          <p:cNvPr id="3" name="Content Placeholder 2">
            <a:extLst>
              <a:ext uri="{FF2B5EF4-FFF2-40B4-BE49-F238E27FC236}">
                <a16:creationId xmlns:a16="http://schemas.microsoft.com/office/drawing/2014/main" id="{52AFCB61-7D13-CF15-33EF-2D77F023EB3C}"/>
              </a:ext>
            </a:extLst>
          </p:cNvPr>
          <p:cNvSpPr>
            <a:spLocks noGrp="1"/>
          </p:cNvSpPr>
          <p:nvPr>
            <p:ph idx="1"/>
          </p:nvPr>
        </p:nvSpPr>
        <p:spPr>
          <a:xfrm>
            <a:off x="150920" y="1216241"/>
            <a:ext cx="11896078" cy="5539666"/>
          </a:xfrm>
        </p:spPr>
        <p:txBody>
          <a:bodyPr/>
          <a:lstStyle/>
          <a:p>
            <a:pPr algn="l"/>
            <a:r>
              <a:rPr lang="en-US" dirty="0"/>
              <a:t>OpenStack is an open source software that provides cloud infrastructure for virtual machines, bare metals, and containers.</a:t>
            </a:r>
          </a:p>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r>
              <a:rPr lang="en-US" dirty="0"/>
              <a:t>Programmable infrastructure that lays a common set of APIs on top of compute, networking, and storage.</a:t>
            </a:r>
          </a:p>
          <a:p>
            <a:pPr algn="l"/>
            <a:r>
              <a:rPr lang="en-US" dirty="0"/>
              <a:t>One platform for virtual machines, containers, and bare metals.</a:t>
            </a:r>
          </a:p>
          <a:p>
            <a:pPr algn="l"/>
            <a:endParaRPr lang="en-US" dirty="0"/>
          </a:p>
          <a:p>
            <a:pPr algn="l"/>
            <a:endParaRPr lang="en-US" dirty="0"/>
          </a:p>
          <a:p>
            <a:pPr algn="l"/>
            <a:endParaRPr lang="en-US" dirty="0"/>
          </a:p>
          <a:p>
            <a:pPr algn="l"/>
            <a:endParaRPr lang="en-US" dirty="0"/>
          </a:p>
          <a:p>
            <a:pPr algn="l"/>
            <a:endParaRPr lang="en-US" dirty="0"/>
          </a:p>
          <a:p>
            <a:pPr algn="l"/>
            <a:endParaRPr lang="en-IN" dirty="0"/>
          </a:p>
        </p:txBody>
      </p:sp>
      <p:pic>
        <p:nvPicPr>
          <p:cNvPr id="5" name="Picture 4">
            <a:extLst>
              <a:ext uri="{FF2B5EF4-FFF2-40B4-BE49-F238E27FC236}">
                <a16:creationId xmlns:a16="http://schemas.microsoft.com/office/drawing/2014/main" id="{BA66FEFF-DBF8-ADEB-9520-931CE65D03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1864" y="2121763"/>
            <a:ext cx="8176913" cy="2831977"/>
          </a:xfrm>
          <a:prstGeom prst="rect">
            <a:avLst/>
          </a:prstGeom>
        </p:spPr>
      </p:pic>
      <p:pic>
        <p:nvPicPr>
          <p:cNvPr id="7" name="Picture 6">
            <a:extLst>
              <a:ext uri="{FF2B5EF4-FFF2-40B4-BE49-F238E27FC236}">
                <a16:creationId xmlns:a16="http://schemas.microsoft.com/office/drawing/2014/main" id="{1765CEB9-AC1C-E7AD-F998-BD8FBB2382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1935" y="62143"/>
            <a:ext cx="1254711" cy="1254711"/>
          </a:xfrm>
          <a:prstGeom prst="rect">
            <a:avLst/>
          </a:prstGeom>
        </p:spPr>
      </p:pic>
    </p:spTree>
    <p:extLst>
      <p:ext uri="{BB962C8B-B14F-4D97-AF65-F5344CB8AC3E}">
        <p14:creationId xmlns:p14="http://schemas.microsoft.com/office/powerpoint/2010/main" val="25837922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79884-3BC3-D0CE-80A8-17C3F7CDF76C}"/>
              </a:ext>
            </a:extLst>
          </p:cNvPr>
          <p:cNvSpPr>
            <a:spLocks noGrp="1"/>
          </p:cNvSpPr>
          <p:nvPr>
            <p:ph type="title"/>
          </p:nvPr>
        </p:nvSpPr>
        <p:spPr>
          <a:xfrm>
            <a:off x="349929" y="169818"/>
            <a:ext cx="10515600" cy="682440"/>
          </a:xfrm>
        </p:spPr>
        <p:txBody>
          <a:bodyPr>
            <a:normAutofit fontScale="90000"/>
          </a:bodyPr>
          <a:lstStyle/>
          <a:p>
            <a:r>
              <a:rPr lang="en-US" dirty="0"/>
              <a:t>Who uses OpenStack?</a:t>
            </a:r>
            <a:endParaRPr lang="en-IN" dirty="0"/>
          </a:p>
        </p:txBody>
      </p:sp>
      <p:pic>
        <p:nvPicPr>
          <p:cNvPr id="9" name="Content Placeholder 8">
            <a:extLst>
              <a:ext uri="{FF2B5EF4-FFF2-40B4-BE49-F238E27FC236}">
                <a16:creationId xmlns:a16="http://schemas.microsoft.com/office/drawing/2014/main" id="{80461C31-49A4-6DB1-8FA7-08077AA9DB5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28580" y="1172440"/>
            <a:ext cx="2454611" cy="2256560"/>
          </a:xfrm>
        </p:spPr>
      </p:pic>
      <p:pic>
        <p:nvPicPr>
          <p:cNvPr id="11" name="Picture 10">
            <a:extLst>
              <a:ext uri="{FF2B5EF4-FFF2-40B4-BE49-F238E27FC236}">
                <a16:creationId xmlns:a16="http://schemas.microsoft.com/office/drawing/2014/main" id="{F3830180-F285-59BA-6791-FADADC0E6D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929" y="1136342"/>
            <a:ext cx="7045170" cy="3577701"/>
          </a:xfrm>
          <a:prstGeom prst="rect">
            <a:avLst/>
          </a:prstGeom>
        </p:spPr>
      </p:pic>
      <p:sp>
        <p:nvSpPr>
          <p:cNvPr id="12" name="Rectangle 11">
            <a:extLst>
              <a:ext uri="{FF2B5EF4-FFF2-40B4-BE49-F238E27FC236}">
                <a16:creationId xmlns:a16="http://schemas.microsoft.com/office/drawing/2014/main" id="{A8D44B09-55F2-255C-3227-BECAE2C81839}"/>
              </a:ext>
            </a:extLst>
          </p:cNvPr>
          <p:cNvSpPr/>
          <p:nvPr/>
        </p:nvSpPr>
        <p:spPr>
          <a:xfrm>
            <a:off x="7625918" y="5051394"/>
            <a:ext cx="2849732" cy="16672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just"/>
            <a:r>
              <a:rPr lang="en-US" dirty="0"/>
              <a:t>Open Stack Features:</a:t>
            </a:r>
          </a:p>
          <a:p>
            <a:pPr marL="285750" indent="-285750" algn="just">
              <a:buFont typeface="Wingdings" panose="05000000000000000000" pitchFamily="2" charset="2"/>
              <a:buChar char="ü"/>
            </a:pPr>
            <a:r>
              <a:rPr lang="en-US" dirty="0"/>
              <a:t>Scalable</a:t>
            </a:r>
          </a:p>
          <a:p>
            <a:pPr marL="285750" indent="-285750" algn="just">
              <a:buFont typeface="Wingdings" panose="05000000000000000000" pitchFamily="2" charset="2"/>
              <a:buChar char="ü"/>
            </a:pPr>
            <a:r>
              <a:rPr lang="en-US" dirty="0"/>
              <a:t>Reliable</a:t>
            </a:r>
          </a:p>
          <a:p>
            <a:pPr marL="285750" indent="-285750" algn="just">
              <a:buFont typeface="Wingdings" panose="05000000000000000000" pitchFamily="2" charset="2"/>
              <a:buChar char="ü"/>
            </a:pPr>
            <a:r>
              <a:rPr lang="en-US" dirty="0"/>
              <a:t>Flexible</a:t>
            </a:r>
          </a:p>
          <a:p>
            <a:pPr marL="285750" indent="-285750" algn="just">
              <a:buFont typeface="Wingdings" panose="05000000000000000000" pitchFamily="2" charset="2"/>
              <a:buChar char="ü"/>
            </a:pPr>
            <a:r>
              <a:rPr lang="en-US" dirty="0"/>
              <a:t>Provides control </a:t>
            </a:r>
            <a:endParaRPr lang="en-IN" dirty="0"/>
          </a:p>
        </p:txBody>
      </p:sp>
    </p:spTree>
    <p:extLst>
      <p:ext uri="{BB962C8B-B14F-4D97-AF65-F5344CB8AC3E}">
        <p14:creationId xmlns:p14="http://schemas.microsoft.com/office/powerpoint/2010/main" val="29064857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9A2C-9E0D-989B-D067-8E7783F18BA8}"/>
              </a:ext>
            </a:extLst>
          </p:cNvPr>
          <p:cNvSpPr>
            <a:spLocks noGrp="1"/>
          </p:cNvSpPr>
          <p:nvPr>
            <p:ph type="title"/>
          </p:nvPr>
        </p:nvSpPr>
        <p:spPr/>
        <p:txBody>
          <a:bodyPr/>
          <a:lstStyle/>
          <a:p>
            <a:r>
              <a:rPr lang="en-US" dirty="0"/>
              <a:t>OpenStack Deployment Models</a:t>
            </a:r>
            <a:endParaRPr lang="en-IN" dirty="0"/>
          </a:p>
        </p:txBody>
      </p:sp>
      <p:pic>
        <p:nvPicPr>
          <p:cNvPr id="6" name="Content Placeholder 5">
            <a:extLst>
              <a:ext uri="{FF2B5EF4-FFF2-40B4-BE49-F238E27FC236}">
                <a16:creationId xmlns:a16="http://schemas.microsoft.com/office/drawing/2014/main" id="{3BEC4593-7405-9373-140F-3F341816354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15080" y="2814221"/>
            <a:ext cx="1978556" cy="2095129"/>
          </a:xfrm>
        </p:spPr>
      </p:pic>
      <p:sp>
        <p:nvSpPr>
          <p:cNvPr id="4" name="Rectangle 3">
            <a:extLst>
              <a:ext uri="{FF2B5EF4-FFF2-40B4-BE49-F238E27FC236}">
                <a16:creationId xmlns:a16="http://schemas.microsoft.com/office/drawing/2014/main" id="{E7C3D634-B472-2C9A-7AEB-C709C4F762D6}"/>
              </a:ext>
            </a:extLst>
          </p:cNvPr>
          <p:cNvSpPr/>
          <p:nvPr/>
        </p:nvSpPr>
        <p:spPr>
          <a:xfrm>
            <a:off x="1482571" y="2388094"/>
            <a:ext cx="2583403" cy="4261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Open Stack on-premises</a:t>
            </a:r>
            <a:endParaRPr lang="en-IN" b="1" dirty="0"/>
          </a:p>
        </p:txBody>
      </p:sp>
      <p:sp>
        <p:nvSpPr>
          <p:cNvPr id="7" name="Rectangle 6">
            <a:extLst>
              <a:ext uri="{FF2B5EF4-FFF2-40B4-BE49-F238E27FC236}">
                <a16:creationId xmlns:a16="http://schemas.microsoft.com/office/drawing/2014/main" id="{C8F13BF5-2527-3317-CCB6-4F4B8E427F94}"/>
              </a:ext>
            </a:extLst>
          </p:cNvPr>
          <p:cNvSpPr/>
          <p:nvPr/>
        </p:nvSpPr>
        <p:spPr>
          <a:xfrm>
            <a:off x="1367161" y="4669654"/>
            <a:ext cx="2583403" cy="5137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Open Stack Hosted Cloud</a:t>
            </a:r>
            <a:endParaRPr lang="en-IN" b="1" dirty="0"/>
          </a:p>
        </p:txBody>
      </p:sp>
      <p:sp>
        <p:nvSpPr>
          <p:cNvPr id="8" name="Rectangle 7">
            <a:extLst>
              <a:ext uri="{FF2B5EF4-FFF2-40B4-BE49-F238E27FC236}">
                <a16:creationId xmlns:a16="http://schemas.microsoft.com/office/drawing/2014/main" id="{E2D1C6B6-C1CF-4F8D-7F75-5D70D3D91BAC}"/>
              </a:ext>
            </a:extLst>
          </p:cNvPr>
          <p:cNvSpPr/>
          <p:nvPr/>
        </p:nvSpPr>
        <p:spPr>
          <a:xfrm>
            <a:off x="7396579" y="2300481"/>
            <a:ext cx="2583403" cy="5137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Open Stack Appliances</a:t>
            </a:r>
            <a:endParaRPr lang="en-IN" b="1" dirty="0"/>
          </a:p>
        </p:txBody>
      </p:sp>
      <p:sp>
        <p:nvSpPr>
          <p:cNvPr id="9" name="Rectangle 8">
            <a:extLst>
              <a:ext uri="{FF2B5EF4-FFF2-40B4-BE49-F238E27FC236}">
                <a16:creationId xmlns:a16="http://schemas.microsoft.com/office/drawing/2014/main" id="{24CF00CA-AFE1-A6B3-29A4-A057B5C5BCE3}"/>
              </a:ext>
            </a:extLst>
          </p:cNvPr>
          <p:cNvSpPr/>
          <p:nvPr/>
        </p:nvSpPr>
        <p:spPr>
          <a:xfrm>
            <a:off x="7615456" y="4669654"/>
            <a:ext cx="2583403" cy="51374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Open Stack-as-a-service</a:t>
            </a:r>
            <a:endParaRPr lang="en-IN" b="1" dirty="0"/>
          </a:p>
        </p:txBody>
      </p:sp>
    </p:spTree>
    <p:extLst>
      <p:ext uri="{BB962C8B-B14F-4D97-AF65-F5344CB8AC3E}">
        <p14:creationId xmlns:p14="http://schemas.microsoft.com/office/powerpoint/2010/main" val="8964804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72BBB-DF81-CA3C-1BDD-D9D026E2454A}"/>
              </a:ext>
            </a:extLst>
          </p:cNvPr>
          <p:cNvSpPr>
            <a:spLocks noGrp="1"/>
          </p:cNvSpPr>
          <p:nvPr>
            <p:ph type="title"/>
          </p:nvPr>
        </p:nvSpPr>
        <p:spPr>
          <a:xfrm>
            <a:off x="292962" y="89918"/>
            <a:ext cx="10436441" cy="540397"/>
          </a:xfrm>
        </p:spPr>
        <p:txBody>
          <a:bodyPr>
            <a:normAutofit fontScale="90000"/>
          </a:bodyPr>
          <a:lstStyle/>
          <a:p>
            <a:r>
              <a:rPr lang="en-US" dirty="0"/>
              <a:t>OpenStack Architecture</a:t>
            </a:r>
            <a:endParaRPr lang="en-IN" dirty="0"/>
          </a:p>
        </p:txBody>
      </p:sp>
      <p:pic>
        <p:nvPicPr>
          <p:cNvPr id="7" name="Content Placeholder 6">
            <a:extLst>
              <a:ext uri="{FF2B5EF4-FFF2-40B4-BE49-F238E27FC236}">
                <a16:creationId xmlns:a16="http://schemas.microsoft.com/office/drawing/2014/main" id="{A0CF0BB7-49A2-017C-87E2-4F8297BC11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30315"/>
            <a:ext cx="12118019" cy="6227685"/>
          </a:xfrm>
        </p:spPr>
      </p:pic>
    </p:spTree>
    <p:extLst>
      <p:ext uri="{BB962C8B-B14F-4D97-AF65-F5344CB8AC3E}">
        <p14:creationId xmlns:p14="http://schemas.microsoft.com/office/powerpoint/2010/main" val="15719969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73770-A423-280D-FE0C-0056660BDBB8}"/>
              </a:ext>
            </a:extLst>
          </p:cNvPr>
          <p:cNvSpPr>
            <a:spLocks noGrp="1"/>
          </p:cNvSpPr>
          <p:nvPr>
            <p:ph type="title"/>
          </p:nvPr>
        </p:nvSpPr>
        <p:spPr>
          <a:xfrm>
            <a:off x="225641" y="63285"/>
            <a:ext cx="10515600" cy="513764"/>
          </a:xfrm>
        </p:spPr>
        <p:txBody>
          <a:bodyPr>
            <a:normAutofit fontScale="90000"/>
          </a:bodyPr>
          <a:lstStyle/>
          <a:p>
            <a:r>
              <a:rPr lang="en-US" dirty="0"/>
              <a:t>OpenStack Architecture</a:t>
            </a:r>
            <a:endParaRPr lang="en-IN" dirty="0"/>
          </a:p>
        </p:txBody>
      </p:sp>
      <p:sp>
        <p:nvSpPr>
          <p:cNvPr id="3" name="Content Placeholder 2">
            <a:extLst>
              <a:ext uri="{FF2B5EF4-FFF2-40B4-BE49-F238E27FC236}">
                <a16:creationId xmlns:a16="http://schemas.microsoft.com/office/drawing/2014/main" id="{A70378AB-DD89-B127-3A9E-2C250991B87A}"/>
              </a:ext>
            </a:extLst>
          </p:cNvPr>
          <p:cNvSpPr>
            <a:spLocks noGrp="1"/>
          </p:cNvSpPr>
          <p:nvPr>
            <p:ph idx="1"/>
          </p:nvPr>
        </p:nvSpPr>
        <p:spPr>
          <a:xfrm>
            <a:off x="133165" y="1109709"/>
            <a:ext cx="11949344" cy="5685006"/>
          </a:xfrm>
        </p:spPr>
        <p:txBody>
          <a:bodyPr/>
          <a:lstStyle/>
          <a:p>
            <a:r>
              <a:rPr lang="en-US" dirty="0"/>
              <a:t>OpenStack Components </a:t>
            </a:r>
            <a:endParaRPr lang="en-IN" dirty="0"/>
          </a:p>
        </p:txBody>
      </p:sp>
      <p:sp>
        <p:nvSpPr>
          <p:cNvPr id="4" name="Rectangle 3">
            <a:extLst>
              <a:ext uri="{FF2B5EF4-FFF2-40B4-BE49-F238E27FC236}">
                <a16:creationId xmlns:a16="http://schemas.microsoft.com/office/drawing/2014/main" id="{52A0670C-AA4E-A8ED-5841-A3606BFBC20B}"/>
              </a:ext>
            </a:extLst>
          </p:cNvPr>
          <p:cNvSpPr/>
          <p:nvPr/>
        </p:nvSpPr>
        <p:spPr>
          <a:xfrm>
            <a:off x="460158" y="1740023"/>
            <a:ext cx="9774315" cy="69245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b="1" dirty="0"/>
              <a:t>Horizon (Dashboard)</a:t>
            </a:r>
            <a:endParaRPr lang="en-IN" sz="2400" b="1" dirty="0"/>
          </a:p>
        </p:txBody>
      </p:sp>
      <p:sp>
        <p:nvSpPr>
          <p:cNvPr id="5" name="Rectangle 4">
            <a:extLst>
              <a:ext uri="{FF2B5EF4-FFF2-40B4-BE49-F238E27FC236}">
                <a16:creationId xmlns:a16="http://schemas.microsoft.com/office/drawing/2014/main" id="{114D355F-B160-66B3-4964-4DE055353C68}"/>
              </a:ext>
            </a:extLst>
          </p:cNvPr>
          <p:cNvSpPr/>
          <p:nvPr/>
        </p:nvSpPr>
        <p:spPr>
          <a:xfrm>
            <a:off x="460158" y="2965142"/>
            <a:ext cx="1420427" cy="14603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Nova (Compute)</a:t>
            </a:r>
            <a:endParaRPr lang="en-IN" dirty="0"/>
          </a:p>
        </p:txBody>
      </p:sp>
      <p:sp>
        <p:nvSpPr>
          <p:cNvPr id="6" name="Rectangle 5">
            <a:extLst>
              <a:ext uri="{FF2B5EF4-FFF2-40B4-BE49-F238E27FC236}">
                <a16:creationId xmlns:a16="http://schemas.microsoft.com/office/drawing/2014/main" id="{59EC4AD1-7BCC-1F20-3CCA-D22BAC2413B5}"/>
              </a:ext>
            </a:extLst>
          </p:cNvPr>
          <p:cNvSpPr/>
          <p:nvPr/>
        </p:nvSpPr>
        <p:spPr>
          <a:xfrm>
            <a:off x="2089209" y="2965142"/>
            <a:ext cx="1420427" cy="14603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Swift (Object Store)</a:t>
            </a:r>
            <a:endParaRPr lang="en-IN" dirty="0"/>
          </a:p>
        </p:txBody>
      </p:sp>
      <p:sp>
        <p:nvSpPr>
          <p:cNvPr id="7" name="Rectangle 6">
            <a:extLst>
              <a:ext uri="{FF2B5EF4-FFF2-40B4-BE49-F238E27FC236}">
                <a16:creationId xmlns:a16="http://schemas.microsoft.com/office/drawing/2014/main" id="{A86643E3-BF46-5E23-A06C-09E5DD0C256E}"/>
              </a:ext>
            </a:extLst>
          </p:cNvPr>
          <p:cNvSpPr/>
          <p:nvPr/>
        </p:nvSpPr>
        <p:spPr>
          <a:xfrm>
            <a:off x="3718260" y="2965142"/>
            <a:ext cx="1420427" cy="14603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Cinder (Block Storage)</a:t>
            </a:r>
            <a:endParaRPr lang="en-IN" dirty="0"/>
          </a:p>
        </p:txBody>
      </p:sp>
      <p:sp>
        <p:nvSpPr>
          <p:cNvPr id="8" name="Rectangle 7">
            <a:extLst>
              <a:ext uri="{FF2B5EF4-FFF2-40B4-BE49-F238E27FC236}">
                <a16:creationId xmlns:a16="http://schemas.microsoft.com/office/drawing/2014/main" id="{7BCF0619-35BE-E621-0A1D-1D1967AE677B}"/>
              </a:ext>
            </a:extLst>
          </p:cNvPr>
          <p:cNvSpPr/>
          <p:nvPr/>
        </p:nvSpPr>
        <p:spPr>
          <a:xfrm>
            <a:off x="5397623" y="2965142"/>
            <a:ext cx="1420427" cy="14603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Neutron (Networking)</a:t>
            </a:r>
            <a:endParaRPr lang="en-IN" dirty="0"/>
          </a:p>
        </p:txBody>
      </p:sp>
      <p:sp>
        <p:nvSpPr>
          <p:cNvPr id="9" name="Rectangle 8">
            <a:extLst>
              <a:ext uri="{FF2B5EF4-FFF2-40B4-BE49-F238E27FC236}">
                <a16:creationId xmlns:a16="http://schemas.microsoft.com/office/drawing/2014/main" id="{03CC4A4B-E3D7-C8D3-34B2-69C58593FC11}"/>
              </a:ext>
            </a:extLst>
          </p:cNvPr>
          <p:cNvSpPr/>
          <p:nvPr/>
        </p:nvSpPr>
        <p:spPr>
          <a:xfrm>
            <a:off x="7006702" y="2965142"/>
            <a:ext cx="1618695" cy="14603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Heat (Orchestration)</a:t>
            </a:r>
            <a:endParaRPr lang="en-IN" dirty="0"/>
          </a:p>
        </p:txBody>
      </p:sp>
      <p:sp>
        <p:nvSpPr>
          <p:cNvPr id="10" name="Rectangle 9">
            <a:extLst>
              <a:ext uri="{FF2B5EF4-FFF2-40B4-BE49-F238E27FC236}">
                <a16:creationId xmlns:a16="http://schemas.microsoft.com/office/drawing/2014/main" id="{84173A0F-FC01-A922-F52A-DF7F77E3EC25}"/>
              </a:ext>
            </a:extLst>
          </p:cNvPr>
          <p:cNvSpPr/>
          <p:nvPr/>
        </p:nvSpPr>
        <p:spPr>
          <a:xfrm>
            <a:off x="8814049" y="2965142"/>
            <a:ext cx="1420427" cy="14603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Glance (Image)</a:t>
            </a:r>
            <a:endParaRPr lang="en-IN" dirty="0"/>
          </a:p>
        </p:txBody>
      </p:sp>
      <p:sp>
        <p:nvSpPr>
          <p:cNvPr id="11" name="Rectangle 10">
            <a:extLst>
              <a:ext uri="{FF2B5EF4-FFF2-40B4-BE49-F238E27FC236}">
                <a16:creationId xmlns:a16="http://schemas.microsoft.com/office/drawing/2014/main" id="{61813E29-FB20-D770-38CE-E84F43B3E205}"/>
              </a:ext>
            </a:extLst>
          </p:cNvPr>
          <p:cNvSpPr/>
          <p:nvPr/>
        </p:nvSpPr>
        <p:spPr>
          <a:xfrm>
            <a:off x="10561466" y="1740022"/>
            <a:ext cx="1272467" cy="26854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Ceilometer (Telemetry)</a:t>
            </a:r>
            <a:endParaRPr lang="en-IN" dirty="0"/>
          </a:p>
        </p:txBody>
      </p:sp>
      <p:sp>
        <p:nvSpPr>
          <p:cNvPr id="12" name="Rectangle 11">
            <a:extLst>
              <a:ext uri="{FF2B5EF4-FFF2-40B4-BE49-F238E27FC236}">
                <a16:creationId xmlns:a16="http://schemas.microsoft.com/office/drawing/2014/main" id="{FC2123BC-657E-8719-6DBB-E665E32389A5}"/>
              </a:ext>
            </a:extLst>
          </p:cNvPr>
          <p:cNvSpPr/>
          <p:nvPr/>
        </p:nvSpPr>
        <p:spPr>
          <a:xfrm>
            <a:off x="1964922" y="4958178"/>
            <a:ext cx="9318596" cy="59816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Keystone (Identity)</a:t>
            </a:r>
            <a:endParaRPr lang="en-IN" dirty="0"/>
          </a:p>
        </p:txBody>
      </p:sp>
    </p:spTree>
    <p:extLst>
      <p:ext uri="{BB962C8B-B14F-4D97-AF65-F5344CB8AC3E}">
        <p14:creationId xmlns:p14="http://schemas.microsoft.com/office/powerpoint/2010/main" val="12825001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D16F00-406C-5D92-E76E-CF0D70F31F76}"/>
              </a:ext>
            </a:extLst>
          </p:cNvPr>
          <p:cNvSpPr>
            <a:spLocks noGrp="1"/>
          </p:cNvSpPr>
          <p:nvPr>
            <p:ph idx="1"/>
          </p:nvPr>
        </p:nvSpPr>
        <p:spPr>
          <a:xfrm>
            <a:off x="133165" y="168676"/>
            <a:ext cx="11958221" cy="6409677"/>
          </a:xfrm>
        </p:spPr>
        <p:txBody>
          <a:bodyPr/>
          <a:lstStyle/>
          <a:p>
            <a:endParaRPr lang="en-US" dirty="0"/>
          </a:p>
          <a:p>
            <a:endParaRPr lang="en-IN" dirty="0"/>
          </a:p>
          <a:p>
            <a:r>
              <a:rPr lang="en-IN" sz="2000" dirty="0"/>
              <a:t>Horizon is a canonical implementation of OpenStack’s dashboard, which provides a web-based user interface to OpenStack services.</a:t>
            </a:r>
          </a:p>
          <a:p>
            <a:endParaRPr lang="en-IN" dirty="0"/>
          </a:p>
          <a:p>
            <a:endParaRPr lang="en-IN" dirty="0"/>
          </a:p>
          <a:p>
            <a:r>
              <a:rPr lang="en-IN" sz="2000" dirty="0"/>
              <a:t>Nova is the OpenStack project that provides a way to provision compute instances. Nova supports creating virtual machines, bare metal servers, and has limited support for system containers. Nova runs as a set of daemons on top of existing Linux servers to provide that service.</a:t>
            </a:r>
          </a:p>
          <a:p>
            <a:endParaRPr lang="en-IN" sz="2000" dirty="0"/>
          </a:p>
          <a:p>
            <a:endParaRPr lang="en-IN" sz="2000" dirty="0"/>
          </a:p>
          <a:p>
            <a:endParaRPr lang="en-IN" sz="2000" dirty="0"/>
          </a:p>
          <a:p>
            <a:r>
              <a:rPr lang="en-IN" sz="2000" dirty="0"/>
              <a:t>Swift is a highly available, distributed, eventually consistent object/blob store. Organizations can use Swift to store lots of data efficiently, safely, and cheaply.</a:t>
            </a:r>
          </a:p>
          <a:p>
            <a:endParaRPr lang="en-IN" dirty="0"/>
          </a:p>
        </p:txBody>
      </p:sp>
      <p:sp>
        <p:nvSpPr>
          <p:cNvPr id="4" name="Rectangle 3">
            <a:extLst>
              <a:ext uri="{FF2B5EF4-FFF2-40B4-BE49-F238E27FC236}">
                <a16:creationId xmlns:a16="http://schemas.microsoft.com/office/drawing/2014/main" id="{6049F67F-8043-435A-354F-E405BAE76DA8}"/>
              </a:ext>
            </a:extLst>
          </p:cNvPr>
          <p:cNvSpPr/>
          <p:nvPr/>
        </p:nvSpPr>
        <p:spPr>
          <a:xfrm>
            <a:off x="451280" y="346229"/>
            <a:ext cx="9774315" cy="69245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b="1" dirty="0"/>
              <a:t>Horizon (Dashboard)</a:t>
            </a:r>
            <a:endParaRPr lang="en-IN" sz="2400" b="1" dirty="0"/>
          </a:p>
        </p:txBody>
      </p:sp>
      <p:sp>
        <p:nvSpPr>
          <p:cNvPr id="6" name="Rectangle 5">
            <a:extLst>
              <a:ext uri="{FF2B5EF4-FFF2-40B4-BE49-F238E27FC236}">
                <a16:creationId xmlns:a16="http://schemas.microsoft.com/office/drawing/2014/main" id="{67907DCD-2FF8-E4AB-6D7D-6A73D2A361D2}"/>
              </a:ext>
            </a:extLst>
          </p:cNvPr>
          <p:cNvSpPr/>
          <p:nvPr/>
        </p:nvSpPr>
        <p:spPr>
          <a:xfrm>
            <a:off x="4039341" y="1693417"/>
            <a:ext cx="1418946" cy="10764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Nova (Compute)</a:t>
            </a:r>
            <a:endParaRPr lang="en-IN" dirty="0"/>
          </a:p>
        </p:txBody>
      </p:sp>
      <p:sp>
        <p:nvSpPr>
          <p:cNvPr id="7" name="Rectangle 6">
            <a:extLst>
              <a:ext uri="{FF2B5EF4-FFF2-40B4-BE49-F238E27FC236}">
                <a16:creationId xmlns:a16="http://schemas.microsoft.com/office/drawing/2014/main" id="{3033387A-A413-4A8F-4594-B93EAF1F3920}"/>
              </a:ext>
            </a:extLst>
          </p:cNvPr>
          <p:cNvSpPr/>
          <p:nvPr/>
        </p:nvSpPr>
        <p:spPr>
          <a:xfrm>
            <a:off x="4039341" y="3861787"/>
            <a:ext cx="1742979" cy="9765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Swift (Object Store)</a:t>
            </a:r>
            <a:endParaRPr lang="en-IN" dirty="0"/>
          </a:p>
        </p:txBody>
      </p:sp>
    </p:spTree>
    <p:extLst>
      <p:ext uri="{BB962C8B-B14F-4D97-AF65-F5344CB8AC3E}">
        <p14:creationId xmlns:p14="http://schemas.microsoft.com/office/powerpoint/2010/main" val="40149101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0F80D84-F3E8-C481-2C25-AD77EAFE0508}"/>
              </a:ext>
            </a:extLst>
          </p:cNvPr>
          <p:cNvSpPr>
            <a:spLocks noGrp="1"/>
          </p:cNvSpPr>
          <p:nvPr>
            <p:ph idx="1"/>
          </p:nvPr>
        </p:nvSpPr>
        <p:spPr>
          <a:xfrm>
            <a:off x="260412" y="115410"/>
            <a:ext cx="11931588" cy="6540623"/>
          </a:xfrm>
        </p:spPr>
        <p:txBody>
          <a:bodyPr/>
          <a:lstStyle/>
          <a:p>
            <a:endParaRPr lang="en-US" dirty="0"/>
          </a:p>
          <a:p>
            <a:endParaRPr lang="en-US" dirty="0"/>
          </a:p>
          <a:p>
            <a:r>
              <a:rPr lang="en-US" sz="2000" dirty="0"/>
              <a:t>Cinder is the OpenStack block storage service for providing volumes to Nova virtual machines, Ironic bare metal hosts, containers and more.</a:t>
            </a:r>
          </a:p>
          <a:p>
            <a:endParaRPr lang="en-US" sz="2000" dirty="0"/>
          </a:p>
          <a:p>
            <a:endParaRPr lang="en-US" sz="2000" dirty="0"/>
          </a:p>
          <a:p>
            <a:endParaRPr lang="en-US" sz="2000" dirty="0"/>
          </a:p>
          <a:p>
            <a:r>
              <a:rPr lang="en-US" sz="2000" dirty="0"/>
              <a:t>Neutron is an OpenStack object to provide “network connectivity as a service” between interface devices managed by other OpenStack services (e.g., Nova). It implements the OpenStack networking API.</a:t>
            </a:r>
          </a:p>
          <a:p>
            <a:endParaRPr lang="en-US" sz="2000" dirty="0"/>
          </a:p>
          <a:p>
            <a:endParaRPr lang="en-US" sz="2000" dirty="0"/>
          </a:p>
          <a:p>
            <a:endParaRPr lang="en-US" sz="2000" dirty="0"/>
          </a:p>
          <a:p>
            <a:r>
              <a:rPr lang="en-US" sz="2000" dirty="0"/>
              <a:t>Heat is a service to orchestrate composite cloud applications using a declarative template format through an OpenStack-native REST API. A Heat template describes the infrastructure for a cloud application in text files which are readable and writable by humans, and can be managed by version control tools.</a:t>
            </a:r>
            <a:endParaRPr lang="en-IN" sz="2000" dirty="0"/>
          </a:p>
        </p:txBody>
      </p:sp>
      <p:sp>
        <p:nvSpPr>
          <p:cNvPr id="5" name="Rectangle 4">
            <a:extLst>
              <a:ext uri="{FF2B5EF4-FFF2-40B4-BE49-F238E27FC236}">
                <a16:creationId xmlns:a16="http://schemas.microsoft.com/office/drawing/2014/main" id="{1D39A16F-D84D-46CF-27C9-2792177161C2}"/>
              </a:ext>
            </a:extLst>
          </p:cNvPr>
          <p:cNvSpPr/>
          <p:nvPr/>
        </p:nvSpPr>
        <p:spPr>
          <a:xfrm>
            <a:off x="3611728" y="201967"/>
            <a:ext cx="1839161" cy="9343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Cinder (Block Storage)</a:t>
            </a:r>
            <a:endParaRPr lang="en-IN" dirty="0"/>
          </a:p>
        </p:txBody>
      </p:sp>
      <p:sp>
        <p:nvSpPr>
          <p:cNvPr id="6" name="Rectangle 5">
            <a:extLst>
              <a:ext uri="{FF2B5EF4-FFF2-40B4-BE49-F238E27FC236}">
                <a16:creationId xmlns:a16="http://schemas.microsoft.com/office/drawing/2014/main" id="{8614B87C-840D-8884-C365-6A85A133A213}"/>
              </a:ext>
            </a:extLst>
          </p:cNvPr>
          <p:cNvSpPr/>
          <p:nvPr/>
        </p:nvSpPr>
        <p:spPr>
          <a:xfrm>
            <a:off x="3611729" y="1890943"/>
            <a:ext cx="1839160" cy="9343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Neutron (Networking)</a:t>
            </a:r>
            <a:endParaRPr lang="en-IN" dirty="0"/>
          </a:p>
        </p:txBody>
      </p:sp>
      <p:sp>
        <p:nvSpPr>
          <p:cNvPr id="7" name="Rectangle 6">
            <a:extLst>
              <a:ext uri="{FF2B5EF4-FFF2-40B4-BE49-F238E27FC236}">
                <a16:creationId xmlns:a16="http://schemas.microsoft.com/office/drawing/2014/main" id="{031A5D9B-25E7-4ED3-D239-1398388DFB76}"/>
              </a:ext>
            </a:extLst>
          </p:cNvPr>
          <p:cNvSpPr/>
          <p:nvPr/>
        </p:nvSpPr>
        <p:spPr>
          <a:xfrm>
            <a:off x="3611728" y="3693111"/>
            <a:ext cx="1839160" cy="9343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Heat (Orchestration)</a:t>
            </a:r>
            <a:endParaRPr lang="en-IN" dirty="0"/>
          </a:p>
        </p:txBody>
      </p:sp>
    </p:spTree>
    <p:extLst>
      <p:ext uri="{BB962C8B-B14F-4D97-AF65-F5344CB8AC3E}">
        <p14:creationId xmlns:p14="http://schemas.microsoft.com/office/powerpoint/2010/main" val="22840574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80270E-23A8-FFCE-1E1E-AF7B25CAFFC4}"/>
              </a:ext>
            </a:extLst>
          </p:cNvPr>
          <p:cNvSpPr>
            <a:spLocks noGrp="1"/>
          </p:cNvSpPr>
          <p:nvPr>
            <p:ph idx="1"/>
          </p:nvPr>
        </p:nvSpPr>
        <p:spPr>
          <a:xfrm>
            <a:off x="142043" y="284085"/>
            <a:ext cx="11833934" cy="6400800"/>
          </a:xfrm>
        </p:spPr>
        <p:txBody>
          <a:bodyPr/>
          <a:lstStyle/>
          <a:p>
            <a:endParaRPr lang="en-US" dirty="0"/>
          </a:p>
          <a:p>
            <a:endParaRPr lang="en-US" dirty="0"/>
          </a:p>
          <a:p>
            <a:r>
              <a:rPr lang="en-US" sz="2000" dirty="0"/>
              <a:t>The image service (Glance) project provides a service where users can upload and discovers data assets that are meant to be used with other services. This currently includes images and meta-data definitions. Glance image services include discovery, registering, and retrieving virtual machine (VM) images. Glance has a restful API that allows querying of VM image metadata as well as retrieval of the actual image.</a:t>
            </a:r>
          </a:p>
          <a:p>
            <a:endParaRPr lang="en-US" sz="2000" dirty="0"/>
          </a:p>
          <a:p>
            <a:endParaRPr lang="en-US" sz="2000" dirty="0"/>
          </a:p>
          <a:p>
            <a:endParaRPr lang="en-US" sz="2000" dirty="0"/>
          </a:p>
          <a:p>
            <a:r>
              <a:rPr lang="en-US" sz="2000" dirty="0"/>
              <a:t>OpenStack ceilometer (Telemetry) offers a single point of contact for many billing systems, facilitating each counter they require to build customer billing around every future and current component of OpenStack.</a:t>
            </a:r>
          </a:p>
          <a:p>
            <a:endParaRPr lang="en-US" sz="2000" dirty="0"/>
          </a:p>
          <a:p>
            <a:endParaRPr lang="en-US" sz="2000" dirty="0"/>
          </a:p>
          <a:p>
            <a:r>
              <a:rPr lang="en-US" sz="2000" dirty="0"/>
              <a:t>Keystone is the OpenStack service that provides API client authentication, service discovery, and distributed multi-tenant authorization by implementing OpenStack’s identity API.</a:t>
            </a:r>
          </a:p>
          <a:p>
            <a:endParaRPr lang="en-US" sz="2000" dirty="0"/>
          </a:p>
          <a:p>
            <a:endParaRPr lang="en-US" sz="2000" dirty="0"/>
          </a:p>
          <a:p>
            <a:pPr marL="0" indent="0">
              <a:buNone/>
            </a:pPr>
            <a:endParaRPr lang="en-US" sz="2000" dirty="0"/>
          </a:p>
          <a:p>
            <a:endParaRPr lang="en-US" sz="2000" dirty="0"/>
          </a:p>
          <a:p>
            <a:endParaRPr lang="en-US" sz="2000" dirty="0"/>
          </a:p>
          <a:p>
            <a:endParaRPr lang="en-US" sz="2000" dirty="0"/>
          </a:p>
          <a:p>
            <a:pPr marL="0" indent="0">
              <a:buNone/>
            </a:pPr>
            <a:endParaRPr lang="en-IN" sz="2000" dirty="0"/>
          </a:p>
        </p:txBody>
      </p:sp>
      <p:sp>
        <p:nvSpPr>
          <p:cNvPr id="4" name="Rectangle 3">
            <a:extLst>
              <a:ext uri="{FF2B5EF4-FFF2-40B4-BE49-F238E27FC236}">
                <a16:creationId xmlns:a16="http://schemas.microsoft.com/office/drawing/2014/main" id="{8A52AB28-2135-DF87-CE74-D1F2395FFB82}"/>
              </a:ext>
            </a:extLst>
          </p:cNvPr>
          <p:cNvSpPr/>
          <p:nvPr/>
        </p:nvSpPr>
        <p:spPr>
          <a:xfrm>
            <a:off x="4675573" y="284085"/>
            <a:ext cx="1420427" cy="9454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Glance (Image)</a:t>
            </a:r>
            <a:endParaRPr lang="en-IN" dirty="0"/>
          </a:p>
        </p:txBody>
      </p:sp>
      <p:sp>
        <p:nvSpPr>
          <p:cNvPr id="5" name="Rectangle 4">
            <a:extLst>
              <a:ext uri="{FF2B5EF4-FFF2-40B4-BE49-F238E27FC236}">
                <a16:creationId xmlns:a16="http://schemas.microsoft.com/office/drawing/2014/main" id="{8D41FC13-B37B-70D0-94B9-62C61D32AA00}"/>
              </a:ext>
            </a:extLst>
          </p:cNvPr>
          <p:cNvSpPr/>
          <p:nvPr/>
        </p:nvSpPr>
        <p:spPr>
          <a:xfrm>
            <a:off x="4675573" y="2574523"/>
            <a:ext cx="1420427" cy="10120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Ceilometer (Telemetry)</a:t>
            </a:r>
            <a:endParaRPr lang="en-IN" dirty="0"/>
          </a:p>
        </p:txBody>
      </p:sp>
      <p:sp>
        <p:nvSpPr>
          <p:cNvPr id="6" name="Rectangle 5">
            <a:extLst>
              <a:ext uri="{FF2B5EF4-FFF2-40B4-BE49-F238E27FC236}">
                <a16:creationId xmlns:a16="http://schemas.microsoft.com/office/drawing/2014/main" id="{97D576AB-A094-6EEB-CA03-904F7E4AF27F}"/>
              </a:ext>
            </a:extLst>
          </p:cNvPr>
          <p:cNvSpPr/>
          <p:nvPr/>
        </p:nvSpPr>
        <p:spPr>
          <a:xfrm>
            <a:off x="4675573" y="4537567"/>
            <a:ext cx="2112885" cy="59816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Keystone (Identity)</a:t>
            </a:r>
            <a:endParaRPr lang="en-IN" dirty="0"/>
          </a:p>
        </p:txBody>
      </p:sp>
    </p:spTree>
    <p:extLst>
      <p:ext uri="{BB962C8B-B14F-4D97-AF65-F5344CB8AC3E}">
        <p14:creationId xmlns:p14="http://schemas.microsoft.com/office/powerpoint/2010/main" val="8577688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BB8D5-CD0A-14B9-C20A-B673B59FE750}"/>
              </a:ext>
            </a:extLst>
          </p:cNvPr>
          <p:cNvSpPr>
            <a:spLocks noGrp="1"/>
          </p:cNvSpPr>
          <p:nvPr>
            <p:ph type="title"/>
          </p:nvPr>
        </p:nvSpPr>
        <p:spPr>
          <a:xfrm>
            <a:off x="243396" y="0"/>
            <a:ext cx="10515600" cy="603682"/>
          </a:xfrm>
        </p:spPr>
        <p:txBody>
          <a:bodyPr>
            <a:normAutofit fontScale="90000"/>
          </a:bodyPr>
          <a:lstStyle/>
          <a:p>
            <a:pPr algn="ctr"/>
            <a:r>
              <a:rPr lang="en-US" dirty="0"/>
              <a:t>The OpenStack Landscape</a:t>
            </a:r>
            <a:endParaRPr lang="en-IN" dirty="0"/>
          </a:p>
        </p:txBody>
      </p:sp>
      <p:sp>
        <p:nvSpPr>
          <p:cNvPr id="3" name="Content Placeholder 2">
            <a:extLst>
              <a:ext uri="{FF2B5EF4-FFF2-40B4-BE49-F238E27FC236}">
                <a16:creationId xmlns:a16="http://schemas.microsoft.com/office/drawing/2014/main" id="{D436E4B9-7967-89B2-CFBB-CE8ECD51AE0C}"/>
              </a:ext>
            </a:extLst>
          </p:cNvPr>
          <p:cNvSpPr>
            <a:spLocks noGrp="1"/>
          </p:cNvSpPr>
          <p:nvPr>
            <p:ph idx="1"/>
          </p:nvPr>
        </p:nvSpPr>
        <p:spPr/>
        <p:txBody>
          <a:bodyPr/>
          <a:lstStyle/>
          <a:p>
            <a:endParaRPr lang="en-IN"/>
          </a:p>
        </p:txBody>
      </p:sp>
      <p:pic>
        <p:nvPicPr>
          <p:cNvPr id="4" name="Content Placeholder 4">
            <a:extLst>
              <a:ext uri="{FF2B5EF4-FFF2-40B4-BE49-F238E27FC236}">
                <a16:creationId xmlns:a16="http://schemas.microsoft.com/office/drawing/2014/main" id="{BA1E43D1-8B87-6505-1605-2A6F21FF6B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5725"/>
            <a:ext cx="11949343" cy="6325339"/>
          </a:xfrm>
          <a:prstGeom prst="rect">
            <a:avLst/>
          </a:prstGeom>
        </p:spPr>
      </p:pic>
    </p:spTree>
    <p:extLst>
      <p:ext uri="{BB962C8B-B14F-4D97-AF65-F5344CB8AC3E}">
        <p14:creationId xmlns:p14="http://schemas.microsoft.com/office/powerpoint/2010/main" val="3191180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57E6F-927B-8E01-0DDB-739D612D1C82}"/>
              </a:ext>
            </a:extLst>
          </p:cNvPr>
          <p:cNvSpPr>
            <a:spLocks noGrp="1"/>
          </p:cNvSpPr>
          <p:nvPr>
            <p:ph type="title"/>
          </p:nvPr>
        </p:nvSpPr>
        <p:spPr>
          <a:xfrm>
            <a:off x="838200" y="365125"/>
            <a:ext cx="10515600" cy="859993"/>
          </a:xfrm>
        </p:spPr>
        <p:txBody>
          <a:bodyPr/>
          <a:lstStyle/>
          <a:p>
            <a:r>
              <a:rPr lang="en-US" dirty="0"/>
              <a:t>Origin:</a:t>
            </a:r>
            <a:endParaRPr lang="en-IN" dirty="0"/>
          </a:p>
        </p:txBody>
      </p:sp>
      <p:pic>
        <p:nvPicPr>
          <p:cNvPr id="9" name="Content Placeholder 8">
            <a:extLst>
              <a:ext uri="{FF2B5EF4-FFF2-40B4-BE49-F238E27FC236}">
                <a16:creationId xmlns:a16="http://schemas.microsoft.com/office/drawing/2014/main" id="{E012C906-2652-743A-E80B-EE2FCF014E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7969" y="1322773"/>
            <a:ext cx="10625831" cy="5291091"/>
          </a:xfrm>
        </p:spPr>
      </p:pic>
    </p:spTree>
    <p:extLst>
      <p:ext uri="{BB962C8B-B14F-4D97-AF65-F5344CB8AC3E}">
        <p14:creationId xmlns:p14="http://schemas.microsoft.com/office/powerpoint/2010/main" val="31037093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2868D-A147-BD30-0C62-8588A7EE39F1}"/>
              </a:ext>
            </a:extLst>
          </p:cNvPr>
          <p:cNvSpPr>
            <a:spLocks noGrp="1"/>
          </p:cNvSpPr>
          <p:nvPr>
            <p:ph type="title"/>
          </p:nvPr>
        </p:nvSpPr>
        <p:spPr/>
        <p:txBody>
          <a:bodyPr/>
          <a:lstStyle/>
          <a:p>
            <a:r>
              <a:rPr lang="en-US" dirty="0"/>
              <a:t>How to install and Configure OpenStack?</a:t>
            </a:r>
            <a:endParaRPr lang="en-IN" dirty="0"/>
          </a:p>
        </p:txBody>
      </p:sp>
      <p:sp>
        <p:nvSpPr>
          <p:cNvPr id="3" name="Content Placeholder 2">
            <a:extLst>
              <a:ext uri="{FF2B5EF4-FFF2-40B4-BE49-F238E27FC236}">
                <a16:creationId xmlns:a16="http://schemas.microsoft.com/office/drawing/2014/main" id="{94E10ED2-9B6A-9246-14C6-94CB0E94685A}"/>
              </a:ext>
            </a:extLst>
          </p:cNvPr>
          <p:cNvSpPr>
            <a:spLocks noGrp="1"/>
          </p:cNvSpPr>
          <p:nvPr>
            <p:ph idx="1"/>
          </p:nvPr>
        </p:nvSpPr>
        <p:spPr/>
        <p:txBody>
          <a:bodyPr/>
          <a:lstStyle/>
          <a:p>
            <a:pPr marL="514350" indent="-514350">
              <a:buFont typeface="+mj-lt"/>
              <a:buAutoNum type="arabicPeriod"/>
            </a:pPr>
            <a:r>
              <a:rPr lang="en-US" dirty="0"/>
              <a:t>Create the environment for OpenStack</a:t>
            </a:r>
          </a:p>
          <a:p>
            <a:pPr marL="514350" indent="-514350">
              <a:buFont typeface="+mj-lt"/>
              <a:buAutoNum type="arabicPeriod"/>
            </a:pPr>
            <a:r>
              <a:rPr lang="en-US" dirty="0"/>
              <a:t>Install OpenStack packages</a:t>
            </a:r>
          </a:p>
          <a:p>
            <a:pPr marL="514350" indent="-514350">
              <a:buFont typeface="+mj-lt"/>
              <a:buAutoNum type="arabicPeriod"/>
            </a:pPr>
            <a:r>
              <a:rPr lang="en-US" dirty="0"/>
              <a:t>Finalize the installation</a:t>
            </a:r>
          </a:p>
          <a:p>
            <a:pPr marL="514350" indent="-514350">
              <a:buFont typeface="+mj-lt"/>
              <a:buAutoNum type="arabicPeriod"/>
            </a:pPr>
            <a:r>
              <a:rPr lang="en-US" dirty="0"/>
              <a:t>Install OpenStack services</a:t>
            </a:r>
          </a:p>
          <a:p>
            <a:pPr marL="514350" indent="-514350">
              <a:buFont typeface="+mj-lt"/>
              <a:buAutoNum type="arabicPeriod"/>
            </a:pPr>
            <a:r>
              <a:rPr lang="en-US" dirty="0"/>
              <a:t>Launch an OpenStack instance</a:t>
            </a:r>
          </a:p>
          <a:p>
            <a:pPr marL="514350" indent="-514350">
              <a:buFont typeface="+mj-lt"/>
              <a:buAutoNum type="arabicPeriod"/>
            </a:pPr>
            <a:r>
              <a:rPr lang="en-US" dirty="0"/>
              <a:t>Create the VM, storage, database</a:t>
            </a:r>
            <a:r>
              <a:rPr lang="en-IN" dirty="0"/>
              <a:t> etc.</a:t>
            </a:r>
            <a:endParaRPr lang="en-US" dirty="0"/>
          </a:p>
        </p:txBody>
      </p:sp>
    </p:spTree>
    <p:extLst>
      <p:ext uri="{BB962C8B-B14F-4D97-AF65-F5344CB8AC3E}">
        <p14:creationId xmlns:p14="http://schemas.microsoft.com/office/powerpoint/2010/main" val="3840637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95782-5CA7-5EDE-6FC1-7499F132222A}"/>
              </a:ext>
            </a:extLst>
          </p:cNvPr>
          <p:cNvSpPr>
            <a:spLocks noGrp="1"/>
          </p:cNvSpPr>
          <p:nvPr>
            <p:ph type="title"/>
          </p:nvPr>
        </p:nvSpPr>
        <p:spPr>
          <a:xfrm>
            <a:off x="838200" y="365125"/>
            <a:ext cx="10515600" cy="655807"/>
          </a:xfrm>
        </p:spPr>
        <p:txBody>
          <a:bodyPr>
            <a:normAutofit fontScale="90000"/>
          </a:bodyPr>
          <a:lstStyle/>
          <a:p>
            <a:r>
              <a:rPr lang="en-US" dirty="0"/>
              <a:t>4- Apache </a:t>
            </a:r>
            <a:r>
              <a:rPr lang="en-US" dirty="0" err="1"/>
              <a:t>CloudStack</a:t>
            </a:r>
            <a:endParaRPr lang="en-IN" dirty="0"/>
          </a:p>
        </p:txBody>
      </p:sp>
      <p:sp>
        <p:nvSpPr>
          <p:cNvPr id="3" name="Content Placeholder 2">
            <a:extLst>
              <a:ext uri="{FF2B5EF4-FFF2-40B4-BE49-F238E27FC236}">
                <a16:creationId xmlns:a16="http://schemas.microsoft.com/office/drawing/2014/main" id="{DEA99AFC-480D-F4B6-17F9-662C23C53D6A}"/>
              </a:ext>
            </a:extLst>
          </p:cNvPr>
          <p:cNvSpPr>
            <a:spLocks noGrp="1"/>
          </p:cNvSpPr>
          <p:nvPr>
            <p:ph idx="1"/>
          </p:nvPr>
        </p:nvSpPr>
        <p:spPr>
          <a:xfrm>
            <a:off x="328473" y="1509204"/>
            <a:ext cx="11700769" cy="5211191"/>
          </a:xfrm>
        </p:spPr>
        <p:txBody>
          <a:bodyPr/>
          <a:lstStyle/>
          <a:p>
            <a:r>
              <a:rPr lang="en-US" dirty="0"/>
              <a:t>Apache </a:t>
            </a:r>
            <a:r>
              <a:rPr lang="en-US" dirty="0" err="1"/>
              <a:t>CloudStack</a:t>
            </a:r>
            <a:r>
              <a:rPr lang="en-US" dirty="0"/>
              <a:t> is a scalable, multi-tenant, open source, purpose-built, cloud orchestration platform for delivering turnkey IaaS as a cloud.</a:t>
            </a:r>
          </a:p>
          <a:p>
            <a:pPr marL="0" indent="0">
              <a:buNone/>
            </a:pPr>
            <a:r>
              <a:rPr lang="en-US" b="1" dirty="0"/>
              <a:t>Key features:</a:t>
            </a:r>
          </a:p>
          <a:p>
            <a:r>
              <a:rPr lang="en-IN" dirty="0"/>
              <a:t>Integrated end-to-end IaaS product</a:t>
            </a:r>
          </a:p>
          <a:p>
            <a:r>
              <a:rPr lang="en-IN" dirty="0"/>
              <a:t>Proven at scale, wide-spread adoption</a:t>
            </a:r>
          </a:p>
          <a:p>
            <a:r>
              <a:rPr lang="en-IN" dirty="0"/>
              <a:t>Rapid time to value</a:t>
            </a:r>
          </a:p>
          <a:p>
            <a:r>
              <a:rPr lang="en-IN" dirty="0"/>
              <a:t>Low implementation and operation cost</a:t>
            </a:r>
          </a:p>
          <a:p>
            <a:r>
              <a:rPr lang="en-IN" dirty="0"/>
              <a:t>Truly multi-tenant</a:t>
            </a:r>
          </a:p>
          <a:p>
            <a:r>
              <a:rPr lang="en-IN" dirty="0"/>
              <a:t>Free and Open Source</a:t>
            </a:r>
          </a:p>
          <a:p>
            <a:r>
              <a:rPr lang="en-IN" dirty="0"/>
              <a:t>Easy integration</a:t>
            </a:r>
          </a:p>
        </p:txBody>
      </p:sp>
    </p:spTree>
    <p:extLst>
      <p:ext uri="{BB962C8B-B14F-4D97-AF65-F5344CB8AC3E}">
        <p14:creationId xmlns:p14="http://schemas.microsoft.com/office/powerpoint/2010/main" val="975124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EFDD8-4C04-792B-C431-E93BF7B52E61}"/>
              </a:ext>
            </a:extLst>
          </p:cNvPr>
          <p:cNvSpPr>
            <a:spLocks noGrp="1"/>
          </p:cNvSpPr>
          <p:nvPr>
            <p:ph type="title"/>
          </p:nvPr>
        </p:nvSpPr>
        <p:spPr>
          <a:xfrm>
            <a:off x="474215" y="152062"/>
            <a:ext cx="10515600" cy="780094"/>
          </a:xfrm>
        </p:spPr>
        <p:txBody>
          <a:bodyPr/>
          <a:lstStyle/>
          <a:p>
            <a:r>
              <a:rPr lang="en-US" dirty="0"/>
              <a:t>Available Functionalities:</a:t>
            </a:r>
            <a:endParaRPr lang="en-IN" dirty="0"/>
          </a:p>
        </p:txBody>
      </p:sp>
      <p:sp>
        <p:nvSpPr>
          <p:cNvPr id="3" name="Content Placeholder 2">
            <a:extLst>
              <a:ext uri="{FF2B5EF4-FFF2-40B4-BE49-F238E27FC236}">
                <a16:creationId xmlns:a16="http://schemas.microsoft.com/office/drawing/2014/main" id="{682F55B2-9D38-7CE8-8A73-D6B8E295AEBC}"/>
              </a:ext>
            </a:extLst>
          </p:cNvPr>
          <p:cNvSpPr>
            <a:spLocks noGrp="1"/>
          </p:cNvSpPr>
          <p:nvPr>
            <p:ph idx="1"/>
          </p:nvPr>
        </p:nvSpPr>
        <p:spPr>
          <a:xfrm>
            <a:off x="319596" y="1162975"/>
            <a:ext cx="11576482" cy="5326602"/>
          </a:xfrm>
        </p:spPr>
        <p:txBody>
          <a:bodyPr/>
          <a:lstStyle/>
          <a:p>
            <a:r>
              <a:rPr lang="en-US" dirty="0"/>
              <a:t>User self-service</a:t>
            </a:r>
          </a:p>
          <a:p>
            <a:pPr lvl="1"/>
            <a:r>
              <a:rPr lang="en-IN" dirty="0"/>
              <a:t>Web UI, Command line, REST-based API</a:t>
            </a:r>
          </a:p>
          <a:p>
            <a:r>
              <a:rPr lang="en-IN" dirty="0"/>
              <a:t>Broad and deep hypervisor support</a:t>
            </a:r>
          </a:p>
          <a:p>
            <a:pPr lvl="1"/>
            <a:r>
              <a:rPr lang="en-IN" dirty="0"/>
              <a:t>Xen-server, KVM, VMWare, Oracle VM, Hyper-V, XCP-ng</a:t>
            </a:r>
          </a:p>
          <a:p>
            <a:r>
              <a:rPr lang="en-IN" dirty="0"/>
              <a:t>Support for Kubernetes cluster</a:t>
            </a:r>
          </a:p>
          <a:p>
            <a:r>
              <a:rPr lang="en-IN" dirty="0"/>
              <a:t>Enterprise grade tenant virtual networking model</a:t>
            </a:r>
          </a:p>
          <a:p>
            <a:r>
              <a:rPr lang="en-IN" dirty="0"/>
              <a:t>Scalable architecture</a:t>
            </a:r>
          </a:p>
          <a:p>
            <a:pPr lvl="1"/>
            <a:r>
              <a:rPr lang="en-IN" dirty="0"/>
              <a:t>Supports thousands of hosts and virtual machine guests</a:t>
            </a:r>
          </a:p>
          <a:p>
            <a:pPr lvl="1"/>
            <a:r>
              <a:rPr lang="en-IN" dirty="0"/>
              <a:t>Largest known production cloud 35k+ physical hosts</a:t>
            </a:r>
          </a:p>
          <a:p>
            <a:r>
              <a:rPr lang="en-IN" dirty="0"/>
              <a:t>High availability</a:t>
            </a:r>
          </a:p>
          <a:p>
            <a:pPr lvl="1"/>
            <a:r>
              <a:rPr lang="en-IN" dirty="0"/>
              <a:t>Configuration that provide automatic failover for virtual machines</a:t>
            </a:r>
          </a:p>
          <a:p>
            <a:endParaRPr lang="en-IN" dirty="0"/>
          </a:p>
        </p:txBody>
      </p:sp>
    </p:spTree>
    <p:extLst>
      <p:ext uri="{BB962C8B-B14F-4D97-AF65-F5344CB8AC3E}">
        <p14:creationId xmlns:p14="http://schemas.microsoft.com/office/powerpoint/2010/main" val="28751965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FE383-8127-D452-AF55-5BD7F04DF00E}"/>
              </a:ext>
            </a:extLst>
          </p:cNvPr>
          <p:cNvSpPr>
            <a:spLocks noGrp="1"/>
          </p:cNvSpPr>
          <p:nvPr>
            <p:ph type="title"/>
          </p:nvPr>
        </p:nvSpPr>
        <p:spPr/>
        <p:txBody>
          <a:bodyPr/>
          <a:lstStyle/>
          <a:p>
            <a:r>
              <a:rPr lang="en-US" dirty="0"/>
              <a:t>Architecture</a:t>
            </a:r>
            <a:endParaRPr lang="en-IN" dirty="0"/>
          </a:p>
        </p:txBody>
      </p:sp>
      <p:sp>
        <p:nvSpPr>
          <p:cNvPr id="6" name="Content Placeholder 5">
            <a:extLst>
              <a:ext uri="{FF2B5EF4-FFF2-40B4-BE49-F238E27FC236}">
                <a16:creationId xmlns:a16="http://schemas.microsoft.com/office/drawing/2014/main" id="{55AD0322-32EE-5B05-D29B-BB3897D284E8}"/>
              </a:ext>
            </a:extLst>
          </p:cNvPr>
          <p:cNvSpPr>
            <a:spLocks noGrp="1"/>
          </p:cNvSpPr>
          <p:nvPr>
            <p:ph idx="1"/>
          </p:nvPr>
        </p:nvSpPr>
        <p:spPr>
          <a:xfrm>
            <a:off x="4121087" y="2056445"/>
            <a:ext cx="3470429" cy="4825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marL="0" indent="0" algn="ctr">
              <a:buNone/>
            </a:pPr>
            <a:r>
              <a:rPr lang="en-US" sz="2400" dirty="0"/>
              <a:t>Ecommerce Platform</a:t>
            </a:r>
            <a:endParaRPr lang="en-IN" sz="2400" dirty="0"/>
          </a:p>
        </p:txBody>
      </p:sp>
      <p:sp>
        <p:nvSpPr>
          <p:cNvPr id="7" name="Content Placeholder 5">
            <a:extLst>
              <a:ext uri="{FF2B5EF4-FFF2-40B4-BE49-F238E27FC236}">
                <a16:creationId xmlns:a16="http://schemas.microsoft.com/office/drawing/2014/main" id="{D78EA666-6D59-5C0D-A221-1E29059899AC}"/>
              </a:ext>
            </a:extLst>
          </p:cNvPr>
          <p:cNvSpPr txBox="1">
            <a:spLocks/>
          </p:cNvSpPr>
          <p:nvPr/>
        </p:nvSpPr>
        <p:spPr>
          <a:xfrm>
            <a:off x="4121083" y="2704068"/>
            <a:ext cx="3470429" cy="4825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r>
              <a:rPr lang="en-US" sz="2400" dirty="0"/>
              <a:t>Orchestration API</a:t>
            </a:r>
            <a:endParaRPr lang="en-IN" sz="2400" dirty="0"/>
          </a:p>
        </p:txBody>
      </p:sp>
      <p:sp>
        <p:nvSpPr>
          <p:cNvPr id="8" name="Content Placeholder 5">
            <a:extLst>
              <a:ext uri="{FF2B5EF4-FFF2-40B4-BE49-F238E27FC236}">
                <a16:creationId xmlns:a16="http://schemas.microsoft.com/office/drawing/2014/main" id="{40CA74AA-D0D5-2CB4-6B3B-0DC9282BFC03}"/>
              </a:ext>
            </a:extLst>
          </p:cNvPr>
          <p:cNvSpPr txBox="1">
            <a:spLocks/>
          </p:cNvSpPr>
          <p:nvPr/>
        </p:nvSpPr>
        <p:spPr>
          <a:xfrm>
            <a:off x="4121082" y="3311109"/>
            <a:ext cx="3470429" cy="4825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r>
              <a:rPr lang="en-US" sz="2400" dirty="0"/>
              <a:t>CMP- Orchestration Layer</a:t>
            </a:r>
            <a:endParaRPr lang="en-IN" sz="2400" dirty="0"/>
          </a:p>
        </p:txBody>
      </p:sp>
      <p:sp>
        <p:nvSpPr>
          <p:cNvPr id="9" name="Content Placeholder 5">
            <a:extLst>
              <a:ext uri="{FF2B5EF4-FFF2-40B4-BE49-F238E27FC236}">
                <a16:creationId xmlns:a16="http://schemas.microsoft.com/office/drawing/2014/main" id="{45201A8E-2958-57C6-B100-2BB7529A07E0}"/>
              </a:ext>
            </a:extLst>
          </p:cNvPr>
          <p:cNvSpPr txBox="1">
            <a:spLocks/>
          </p:cNvSpPr>
          <p:nvPr/>
        </p:nvSpPr>
        <p:spPr>
          <a:xfrm>
            <a:off x="4121081" y="3927276"/>
            <a:ext cx="3470429" cy="4825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r>
              <a:rPr lang="en-US" sz="2400" dirty="0"/>
              <a:t>Hypervisor</a:t>
            </a:r>
            <a:endParaRPr lang="en-IN" sz="2400" dirty="0"/>
          </a:p>
        </p:txBody>
      </p:sp>
      <p:sp>
        <p:nvSpPr>
          <p:cNvPr id="10" name="Content Placeholder 5">
            <a:extLst>
              <a:ext uri="{FF2B5EF4-FFF2-40B4-BE49-F238E27FC236}">
                <a16:creationId xmlns:a16="http://schemas.microsoft.com/office/drawing/2014/main" id="{D78CF52D-A6A9-133E-6449-78CF40EDBD93}"/>
              </a:ext>
            </a:extLst>
          </p:cNvPr>
          <p:cNvSpPr txBox="1">
            <a:spLocks/>
          </p:cNvSpPr>
          <p:nvPr/>
        </p:nvSpPr>
        <p:spPr>
          <a:xfrm>
            <a:off x="3972734" y="4532145"/>
            <a:ext cx="1667160" cy="6970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r>
              <a:rPr lang="en-US" sz="2400" dirty="0"/>
              <a:t>Networking</a:t>
            </a:r>
            <a:endParaRPr lang="en-IN" sz="2400" dirty="0"/>
          </a:p>
        </p:txBody>
      </p:sp>
      <p:sp>
        <p:nvSpPr>
          <p:cNvPr id="11" name="Content Placeholder 5">
            <a:extLst>
              <a:ext uri="{FF2B5EF4-FFF2-40B4-BE49-F238E27FC236}">
                <a16:creationId xmlns:a16="http://schemas.microsoft.com/office/drawing/2014/main" id="{A2F62C23-E454-2CF4-1081-91574E790D78}"/>
              </a:ext>
            </a:extLst>
          </p:cNvPr>
          <p:cNvSpPr txBox="1">
            <a:spLocks/>
          </p:cNvSpPr>
          <p:nvPr/>
        </p:nvSpPr>
        <p:spPr>
          <a:xfrm>
            <a:off x="5639894" y="4525011"/>
            <a:ext cx="1334610" cy="6970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r>
              <a:rPr lang="en-US" sz="2400" dirty="0"/>
              <a:t>Compute</a:t>
            </a:r>
            <a:endParaRPr lang="en-IN" sz="2400" dirty="0"/>
          </a:p>
        </p:txBody>
      </p:sp>
      <p:sp>
        <p:nvSpPr>
          <p:cNvPr id="12" name="Content Placeholder 5">
            <a:extLst>
              <a:ext uri="{FF2B5EF4-FFF2-40B4-BE49-F238E27FC236}">
                <a16:creationId xmlns:a16="http://schemas.microsoft.com/office/drawing/2014/main" id="{8C0E54CF-F34D-4A7D-269A-E5506B6627AC}"/>
              </a:ext>
            </a:extLst>
          </p:cNvPr>
          <p:cNvSpPr txBox="1">
            <a:spLocks/>
          </p:cNvSpPr>
          <p:nvPr/>
        </p:nvSpPr>
        <p:spPr>
          <a:xfrm>
            <a:off x="6974504" y="4532144"/>
            <a:ext cx="1150768" cy="69709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r>
              <a:rPr lang="en-US" sz="2400" dirty="0"/>
              <a:t>Storage</a:t>
            </a:r>
            <a:endParaRPr lang="en-IN" sz="2400" dirty="0"/>
          </a:p>
        </p:txBody>
      </p:sp>
    </p:spTree>
    <p:extLst>
      <p:ext uri="{BB962C8B-B14F-4D97-AF65-F5344CB8AC3E}">
        <p14:creationId xmlns:p14="http://schemas.microsoft.com/office/powerpoint/2010/main" val="3210140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30D3A-F095-9A56-73DA-DFAF4949092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BAF1B08-CCBE-3F26-E501-7E2300870E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2357" y="692458"/>
            <a:ext cx="10679837" cy="5699464"/>
          </a:xfrm>
        </p:spPr>
      </p:pic>
    </p:spTree>
    <p:extLst>
      <p:ext uri="{BB962C8B-B14F-4D97-AF65-F5344CB8AC3E}">
        <p14:creationId xmlns:p14="http://schemas.microsoft.com/office/powerpoint/2010/main" val="3593516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B77F0-6D96-7FB3-4479-F8625F5CAEC5}"/>
              </a:ext>
            </a:extLst>
          </p:cNvPr>
          <p:cNvSpPr>
            <a:spLocks noGrp="1"/>
          </p:cNvSpPr>
          <p:nvPr>
            <p:ph type="title"/>
          </p:nvPr>
        </p:nvSpPr>
        <p:spPr/>
        <p:txBody>
          <a:bodyPr/>
          <a:lstStyle/>
          <a:p>
            <a:r>
              <a:rPr lang="en-US" dirty="0"/>
              <a:t>Organizations using Apache </a:t>
            </a:r>
            <a:r>
              <a:rPr lang="en-US" dirty="0" err="1"/>
              <a:t>CloudStack</a:t>
            </a:r>
            <a:endParaRPr lang="en-IN" dirty="0"/>
          </a:p>
        </p:txBody>
      </p:sp>
      <p:pic>
        <p:nvPicPr>
          <p:cNvPr id="9" name="Content Placeholder 8">
            <a:extLst>
              <a:ext uri="{FF2B5EF4-FFF2-40B4-BE49-F238E27FC236}">
                <a16:creationId xmlns:a16="http://schemas.microsoft.com/office/drawing/2014/main" id="{152AA76C-00BE-9B0D-77A8-03D765A3087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5421" y="1793289"/>
            <a:ext cx="9667783" cy="4953740"/>
          </a:xfrm>
        </p:spPr>
      </p:pic>
    </p:spTree>
    <p:extLst>
      <p:ext uri="{BB962C8B-B14F-4D97-AF65-F5344CB8AC3E}">
        <p14:creationId xmlns:p14="http://schemas.microsoft.com/office/powerpoint/2010/main" val="9730229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E3E2C-70EB-7425-00CB-4E7B950D3DD2}"/>
              </a:ext>
            </a:extLst>
          </p:cNvPr>
          <p:cNvSpPr>
            <a:spLocks noGrp="1"/>
          </p:cNvSpPr>
          <p:nvPr>
            <p:ph type="title"/>
          </p:nvPr>
        </p:nvSpPr>
        <p:spPr>
          <a:xfrm>
            <a:off x="296662" y="143184"/>
            <a:ext cx="10515600" cy="735706"/>
          </a:xfrm>
        </p:spPr>
        <p:txBody>
          <a:bodyPr/>
          <a:lstStyle/>
          <a:p>
            <a:r>
              <a:rPr lang="en-US" dirty="0" err="1"/>
              <a:t>CloudStack</a:t>
            </a:r>
            <a:r>
              <a:rPr lang="en-US" dirty="0"/>
              <a:t> Use-cases</a:t>
            </a:r>
            <a:endParaRPr lang="en-IN" dirty="0"/>
          </a:p>
        </p:txBody>
      </p:sp>
      <p:pic>
        <p:nvPicPr>
          <p:cNvPr id="5" name="Content Placeholder 4">
            <a:extLst>
              <a:ext uri="{FF2B5EF4-FFF2-40B4-BE49-F238E27FC236}">
                <a16:creationId xmlns:a16="http://schemas.microsoft.com/office/drawing/2014/main" id="{FB86F0F3-FA3A-6A41-82AE-EF08D530E4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22675" y="2376996"/>
            <a:ext cx="5588510" cy="2104007"/>
          </a:xfrm>
        </p:spPr>
      </p:pic>
      <p:pic>
        <p:nvPicPr>
          <p:cNvPr id="7" name="Picture 6">
            <a:extLst>
              <a:ext uri="{FF2B5EF4-FFF2-40B4-BE49-F238E27FC236}">
                <a16:creationId xmlns:a16="http://schemas.microsoft.com/office/drawing/2014/main" id="{CE3C120E-F2FD-715F-A2DB-B823212AAA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919" y="878890"/>
            <a:ext cx="7086600" cy="5438775"/>
          </a:xfrm>
          <a:prstGeom prst="rect">
            <a:avLst/>
          </a:prstGeom>
        </p:spPr>
      </p:pic>
    </p:spTree>
    <p:extLst>
      <p:ext uri="{BB962C8B-B14F-4D97-AF65-F5344CB8AC3E}">
        <p14:creationId xmlns:p14="http://schemas.microsoft.com/office/powerpoint/2010/main" val="2602369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3ACC7-5ED1-6600-CFD6-DF3EC6DD4BC5}"/>
              </a:ext>
            </a:extLst>
          </p:cNvPr>
          <p:cNvSpPr>
            <a:spLocks noGrp="1"/>
          </p:cNvSpPr>
          <p:nvPr>
            <p:ph type="title"/>
          </p:nvPr>
        </p:nvSpPr>
        <p:spPr>
          <a:xfrm>
            <a:off x="385439" y="78496"/>
            <a:ext cx="10515600" cy="602541"/>
          </a:xfrm>
        </p:spPr>
        <p:txBody>
          <a:bodyPr>
            <a:normAutofit fontScale="90000"/>
          </a:bodyPr>
          <a:lstStyle/>
          <a:p>
            <a:r>
              <a:rPr lang="en-US" dirty="0"/>
              <a:t>What can we do with </a:t>
            </a:r>
            <a:r>
              <a:rPr lang="en-US" dirty="0" err="1"/>
              <a:t>CloudStack</a:t>
            </a:r>
            <a:r>
              <a:rPr lang="en-US" dirty="0"/>
              <a:t>?</a:t>
            </a:r>
            <a:endParaRPr lang="en-IN" dirty="0"/>
          </a:p>
        </p:txBody>
      </p:sp>
      <p:sp>
        <p:nvSpPr>
          <p:cNvPr id="3" name="Content Placeholder 2">
            <a:extLst>
              <a:ext uri="{FF2B5EF4-FFF2-40B4-BE49-F238E27FC236}">
                <a16:creationId xmlns:a16="http://schemas.microsoft.com/office/drawing/2014/main" id="{3D5AF9C4-9D42-0358-40BA-2252B5525BE6}"/>
              </a:ext>
            </a:extLst>
          </p:cNvPr>
          <p:cNvSpPr>
            <a:spLocks noGrp="1"/>
          </p:cNvSpPr>
          <p:nvPr>
            <p:ph idx="1"/>
          </p:nvPr>
        </p:nvSpPr>
        <p:spPr>
          <a:xfrm>
            <a:off x="385439" y="1038686"/>
            <a:ext cx="11333085" cy="5566299"/>
          </a:xfrm>
        </p:spPr>
        <p:txBody>
          <a:bodyPr/>
          <a:lstStyle/>
          <a:p>
            <a:r>
              <a:rPr lang="en-US" dirty="0"/>
              <a:t>Self service of all resources- compute, storage, and networking- with no requirements of highly skilled technical staff.</a:t>
            </a:r>
          </a:p>
          <a:p>
            <a:r>
              <a:rPr lang="en-US" dirty="0"/>
              <a:t>Automation of all provisioning and management through API/UI/CLI.</a:t>
            </a:r>
          </a:p>
          <a:p>
            <a:r>
              <a:rPr lang="en-US" dirty="0"/>
              <a:t>Examples;</a:t>
            </a:r>
          </a:p>
          <a:p>
            <a:pPr lvl="1"/>
            <a:r>
              <a:rPr lang="en-IN" dirty="0"/>
              <a:t>Create virtual machines from templates or ISOs</a:t>
            </a:r>
          </a:p>
          <a:p>
            <a:pPr lvl="1"/>
            <a:r>
              <a:rPr lang="en-IN" dirty="0"/>
              <a:t>All virtual machine life cycle actions: start/stop/delete/storage/networking</a:t>
            </a:r>
          </a:p>
          <a:p>
            <a:pPr lvl="1"/>
            <a:r>
              <a:rPr lang="en-IN" dirty="0"/>
              <a:t>Manage storage volumes</a:t>
            </a:r>
          </a:p>
          <a:p>
            <a:pPr lvl="1"/>
            <a:r>
              <a:rPr lang="en-IN" dirty="0"/>
              <a:t>Create isolated, shared, and multi-tiered networks</a:t>
            </a:r>
          </a:p>
          <a:p>
            <a:pPr lvl="1"/>
            <a:r>
              <a:rPr lang="en-IN" dirty="0"/>
              <a:t>Manage firewall and port forwarding rules</a:t>
            </a:r>
          </a:p>
          <a:p>
            <a:pPr lvl="1"/>
            <a:r>
              <a:rPr lang="en-IN" dirty="0"/>
              <a:t>Manage network services such as load balancing, static and source NAT, VPNs, global load balancing, and auto-scaling</a:t>
            </a:r>
          </a:p>
          <a:p>
            <a:pPr lvl="1"/>
            <a:r>
              <a:rPr lang="en-IN" dirty="0"/>
              <a:t>Create container clusters</a:t>
            </a:r>
          </a:p>
          <a:p>
            <a:pPr lvl="1"/>
            <a:endParaRPr lang="en-IN" dirty="0"/>
          </a:p>
        </p:txBody>
      </p:sp>
    </p:spTree>
    <p:extLst>
      <p:ext uri="{BB962C8B-B14F-4D97-AF65-F5344CB8AC3E}">
        <p14:creationId xmlns:p14="http://schemas.microsoft.com/office/powerpoint/2010/main" val="40929219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FD2BA-20C2-12C4-FF05-64F34A6CEE48}"/>
              </a:ext>
            </a:extLst>
          </p:cNvPr>
          <p:cNvSpPr>
            <a:spLocks noGrp="1"/>
          </p:cNvSpPr>
          <p:nvPr>
            <p:ph type="title"/>
          </p:nvPr>
        </p:nvSpPr>
        <p:spPr>
          <a:xfrm>
            <a:off x="172375" y="107674"/>
            <a:ext cx="10515600" cy="522642"/>
          </a:xfrm>
        </p:spPr>
        <p:txBody>
          <a:bodyPr>
            <a:normAutofit fontScale="90000"/>
          </a:bodyPr>
          <a:lstStyle/>
          <a:p>
            <a:r>
              <a:rPr lang="en-US" dirty="0"/>
              <a:t>Hype Cycle of Cloud Computing</a:t>
            </a:r>
            <a:endParaRPr lang="en-IN" dirty="0"/>
          </a:p>
        </p:txBody>
      </p:sp>
      <p:pic>
        <p:nvPicPr>
          <p:cNvPr id="5" name="Content Placeholder 4">
            <a:extLst>
              <a:ext uri="{FF2B5EF4-FFF2-40B4-BE49-F238E27FC236}">
                <a16:creationId xmlns:a16="http://schemas.microsoft.com/office/drawing/2014/main" id="{056C9574-A12A-AAF7-13E7-02AD05DB73B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2097" y="781236"/>
            <a:ext cx="11407806" cy="6267634"/>
          </a:xfrm>
        </p:spPr>
      </p:pic>
    </p:spTree>
    <p:extLst>
      <p:ext uri="{BB962C8B-B14F-4D97-AF65-F5344CB8AC3E}">
        <p14:creationId xmlns:p14="http://schemas.microsoft.com/office/powerpoint/2010/main" val="31611991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879D6-06DB-9EB7-E2F1-57C96C2CB506}"/>
              </a:ext>
            </a:extLst>
          </p:cNvPr>
          <p:cNvSpPr>
            <a:spLocks noGrp="1"/>
          </p:cNvSpPr>
          <p:nvPr>
            <p:ph type="title"/>
          </p:nvPr>
        </p:nvSpPr>
        <p:spPr>
          <a:xfrm>
            <a:off x="270029" y="155359"/>
            <a:ext cx="10515600" cy="682440"/>
          </a:xfrm>
        </p:spPr>
        <p:txBody>
          <a:bodyPr>
            <a:normAutofit fontScale="90000"/>
          </a:bodyPr>
          <a:lstStyle/>
          <a:p>
            <a:r>
              <a:rPr lang="en-US" dirty="0" err="1"/>
              <a:t>CloudStack</a:t>
            </a:r>
            <a:r>
              <a:rPr lang="en-US" dirty="0"/>
              <a:t> Networking Models</a:t>
            </a:r>
            <a:endParaRPr lang="en-IN" dirty="0"/>
          </a:p>
        </p:txBody>
      </p:sp>
      <p:sp>
        <p:nvSpPr>
          <p:cNvPr id="3" name="Content Placeholder 2">
            <a:extLst>
              <a:ext uri="{FF2B5EF4-FFF2-40B4-BE49-F238E27FC236}">
                <a16:creationId xmlns:a16="http://schemas.microsoft.com/office/drawing/2014/main" id="{7119AB45-8C07-E6C9-ED5F-29315396D4BB}"/>
              </a:ext>
            </a:extLst>
          </p:cNvPr>
          <p:cNvSpPr>
            <a:spLocks noGrp="1"/>
          </p:cNvSpPr>
          <p:nvPr>
            <p:ph idx="1"/>
          </p:nvPr>
        </p:nvSpPr>
        <p:spPr>
          <a:xfrm>
            <a:off x="106532" y="1038688"/>
            <a:ext cx="11896077" cy="5663954"/>
          </a:xfrm>
        </p:spPr>
        <p:txBody>
          <a:bodyPr/>
          <a:lstStyle/>
          <a:p>
            <a:r>
              <a:rPr lang="en-US" b="1" dirty="0"/>
              <a:t>Basic zone- Shared network model </a:t>
            </a:r>
            <a:r>
              <a:rPr lang="en-US" dirty="0"/>
              <a:t>(all VMs share a single L2 network, simple to set up, security  groups are attached, scales very well, VMs route traffic directly to the gateway)</a:t>
            </a:r>
          </a:p>
          <a:p>
            <a:r>
              <a:rPr lang="en-US" b="1" dirty="0"/>
              <a:t>Advanced zone network model </a:t>
            </a:r>
            <a:r>
              <a:rPr lang="en-US" dirty="0"/>
              <a:t>(sophisticated network topologies, VMs share VPC, provides the most flexibility and network functions when defining guest networks, different tenant’s networks use SDN technologies, virtual router per isolated network, complex to understand the set up)</a:t>
            </a:r>
          </a:p>
          <a:p>
            <a:r>
              <a:rPr lang="en-US" b="1" dirty="0"/>
              <a:t>Advanced zone- Shared network model </a:t>
            </a:r>
            <a:r>
              <a:rPr lang="en-US" dirty="0"/>
              <a:t>(similar to basic zone, usually without security groups, provisioned by cloud administrator)</a:t>
            </a:r>
          </a:p>
          <a:p>
            <a:r>
              <a:rPr lang="en-US" b="1" dirty="0"/>
              <a:t>Advanced zone-Isolated network model </a:t>
            </a:r>
            <a:r>
              <a:rPr lang="en-US" dirty="0"/>
              <a:t>(single network behind virtual router, most networking features present such as VPN, load balancer, private gateway, provisioned by end users, a number of specialized physical devices can be used for some of the networking functions)</a:t>
            </a:r>
          </a:p>
          <a:p>
            <a:endParaRPr lang="en-US" dirty="0"/>
          </a:p>
          <a:p>
            <a:endParaRPr lang="en-US" dirty="0"/>
          </a:p>
          <a:p>
            <a:endParaRPr lang="en-IN" dirty="0"/>
          </a:p>
        </p:txBody>
      </p:sp>
    </p:spTree>
    <p:extLst>
      <p:ext uri="{BB962C8B-B14F-4D97-AF65-F5344CB8AC3E}">
        <p14:creationId xmlns:p14="http://schemas.microsoft.com/office/powerpoint/2010/main" val="4129545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1A119-C1F0-D526-990A-D7E79B2AEDA8}"/>
              </a:ext>
            </a:extLst>
          </p:cNvPr>
          <p:cNvSpPr>
            <a:spLocks noGrp="1"/>
          </p:cNvSpPr>
          <p:nvPr>
            <p:ph type="title"/>
          </p:nvPr>
        </p:nvSpPr>
        <p:spPr>
          <a:xfrm>
            <a:off x="838200" y="365126"/>
            <a:ext cx="10515600" cy="948770"/>
          </a:xfrm>
        </p:spPr>
        <p:txBody>
          <a:bodyPr/>
          <a:lstStyle/>
          <a:p>
            <a:r>
              <a:rPr lang="en-US" dirty="0"/>
              <a:t>Service Integration:</a:t>
            </a:r>
            <a:endParaRPr lang="en-IN" dirty="0"/>
          </a:p>
        </p:txBody>
      </p:sp>
      <p:pic>
        <p:nvPicPr>
          <p:cNvPr id="5" name="Content Placeholder 4">
            <a:extLst>
              <a:ext uri="{FF2B5EF4-FFF2-40B4-BE49-F238E27FC236}">
                <a16:creationId xmlns:a16="http://schemas.microsoft.com/office/drawing/2014/main" id="{9B6EA2FE-4FCA-5A40-B729-02D8699BEB8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6027" y="1606858"/>
            <a:ext cx="10085033" cy="4785064"/>
          </a:xfrm>
        </p:spPr>
      </p:pic>
    </p:spTree>
    <p:extLst>
      <p:ext uri="{BB962C8B-B14F-4D97-AF65-F5344CB8AC3E}">
        <p14:creationId xmlns:p14="http://schemas.microsoft.com/office/powerpoint/2010/main" val="15387310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AD2432-65D7-AF57-7A5A-36CECBE63642}"/>
              </a:ext>
            </a:extLst>
          </p:cNvPr>
          <p:cNvSpPr>
            <a:spLocks noGrp="1"/>
          </p:cNvSpPr>
          <p:nvPr>
            <p:ph idx="1"/>
          </p:nvPr>
        </p:nvSpPr>
        <p:spPr>
          <a:xfrm>
            <a:off x="479394" y="1331650"/>
            <a:ext cx="11345662" cy="4845313"/>
          </a:xfrm>
        </p:spPr>
        <p:txBody>
          <a:bodyPr/>
          <a:lstStyle/>
          <a:p>
            <a:r>
              <a:rPr lang="en-US" b="1" dirty="0"/>
              <a:t>Advanced zone-VPC </a:t>
            </a:r>
            <a:r>
              <a:rPr lang="en-US" dirty="0"/>
              <a:t>(richest network model, multiple network behind virtual router, provisioned by end users, special network cases such as private gateway networks (VPC internal network), network services supported such as ACL, port forwarding, VPN, load balancing, DHCP, DNS, routing etc.)</a:t>
            </a:r>
          </a:p>
          <a:p>
            <a:r>
              <a:rPr lang="en-US" b="1" dirty="0"/>
              <a:t>Advanced zone- L2 networks </a:t>
            </a:r>
            <a:r>
              <a:rPr lang="en-US" dirty="0"/>
              <a:t>(a special case, closed VLAN, </a:t>
            </a:r>
            <a:r>
              <a:rPr lang="en-US" dirty="0" err="1"/>
              <a:t>CloudStack</a:t>
            </a:r>
            <a:r>
              <a:rPr lang="en-US" dirty="0"/>
              <a:t> used for orchestration of everything-except networking, all services are provided on physical layer by datacenter administrator, no IPAM )</a:t>
            </a:r>
            <a:endParaRPr lang="en-IN" dirty="0"/>
          </a:p>
        </p:txBody>
      </p:sp>
    </p:spTree>
    <p:extLst>
      <p:ext uri="{BB962C8B-B14F-4D97-AF65-F5344CB8AC3E}">
        <p14:creationId xmlns:p14="http://schemas.microsoft.com/office/powerpoint/2010/main" val="2440226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FDD2C-EF1B-F5EA-9193-60352373A439}"/>
              </a:ext>
            </a:extLst>
          </p:cNvPr>
          <p:cNvSpPr>
            <a:spLocks noGrp="1"/>
          </p:cNvSpPr>
          <p:nvPr>
            <p:ph type="title"/>
          </p:nvPr>
        </p:nvSpPr>
        <p:spPr/>
        <p:txBody>
          <a:bodyPr/>
          <a:lstStyle/>
          <a:p>
            <a:r>
              <a:rPr lang="en-US" dirty="0"/>
              <a:t>Installation </a:t>
            </a:r>
            <a:r>
              <a:rPr lang="en-US"/>
              <a:t>and Configuration:</a:t>
            </a:r>
            <a:endParaRPr lang="en-IN" dirty="0"/>
          </a:p>
        </p:txBody>
      </p:sp>
      <p:sp>
        <p:nvSpPr>
          <p:cNvPr id="3" name="Content Placeholder 2">
            <a:extLst>
              <a:ext uri="{FF2B5EF4-FFF2-40B4-BE49-F238E27FC236}">
                <a16:creationId xmlns:a16="http://schemas.microsoft.com/office/drawing/2014/main" id="{E8870926-4D8E-E030-DBE9-C544AF4D8166}"/>
              </a:ext>
            </a:extLst>
          </p:cNvPr>
          <p:cNvSpPr>
            <a:spLocks noGrp="1"/>
          </p:cNvSpPr>
          <p:nvPr>
            <p:ph idx="1"/>
          </p:nvPr>
        </p:nvSpPr>
        <p:spPr/>
        <p:txBody>
          <a:bodyPr/>
          <a:lstStyle/>
          <a:p>
            <a:r>
              <a:rPr lang="en-IN" b="1" dirty="0">
                <a:solidFill>
                  <a:srgbClr val="FF0000"/>
                </a:solidFill>
                <a:hlinkClick r:id="rId2"/>
              </a:rPr>
              <a:t>https://docs.cloudstack.apache.org/en/4.18.1.0/</a:t>
            </a:r>
            <a:endParaRPr lang="en-IN" b="1" dirty="0">
              <a:solidFill>
                <a:srgbClr val="FF0000"/>
              </a:solidFill>
            </a:endParaRPr>
          </a:p>
          <a:p>
            <a:endParaRPr lang="en-IN" b="1" dirty="0">
              <a:solidFill>
                <a:srgbClr val="FF0000"/>
              </a:solidFill>
            </a:endParaRPr>
          </a:p>
          <a:p>
            <a:r>
              <a:rPr lang="en-IN" b="1" dirty="0">
                <a:solidFill>
                  <a:srgbClr val="FF0000"/>
                </a:solidFill>
              </a:rPr>
              <a:t>Quick Installation Guide:</a:t>
            </a:r>
          </a:p>
          <a:p>
            <a:pPr marL="0" indent="0">
              <a:buNone/>
            </a:pPr>
            <a:r>
              <a:rPr lang="en-IN" b="1" dirty="0">
                <a:solidFill>
                  <a:srgbClr val="FF0000"/>
                </a:solidFill>
                <a:hlinkClick r:id="rId3"/>
              </a:rPr>
              <a:t>https://docs.cloudstack.apache.org/en/4.18.1.0/quickinstallationguide/qig.html</a:t>
            </a:r>
            <a:endParaRPr lang="en-IN" b="1" dirty="0">
              <a:solidFill>
                <a:srgbClr val="FF0000"/>
              </a:solidFill>
            </a:endParaRPr>
          </a:p>
          <a:p>
            <a:pPr marL="0" indent="0">
              <a:buNone/>
            </a:pPr>
            <a:endParaRPr lang="en-IN" b="1" dirty="0">
              <a:solidFill>
                <a:srgbClr val="FF0000"/>
              </a:solidFill>
            </a:endParaRPr>
          </a:p>
        </p:txBody>
      </p:sp>
    </p:spTree>
    <p:extLst>
      <p:ext uri="{BB962C8B-B14F-4D97-AF65-F5344CB8AC3E}">
        <p14:creationId xmlns:p14="http://schemas.microsoft.com/office/powerpoint/2010/main" val="1526075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1EB9C-3D71-971C-4272-30391195E170}"/>
              </a:ext>
            </a:extLst>
          </p:cNvPr>
          <p:cNvSpPr>
            <a:spLocks noGrp="1"/>
          </p:cNvSpPr>
          <p:nvPr>
            <p:ph type="title"/>
          </p:nvPr>
        </p:nvSpPr>
        <p:spPr/>
        <p:txBody>
          <a:bodyPr/>
          <a:lstStyle/>
          <a:p>
            <a:r>
              <a:rPr lang="en-US" dirty="0"/>
              <a:t>Availability Zone:</a:t>
            </a:r>
            <a:endParaRPr lang="en-IN" dirty="0"/>
          </a:p>
        </p:txBody>
      </p:sp>
      <p:pic>
        <p:nvPicPr>
          <p:cNvPr id="5" name="Content Placeholder 4">
            <a:extLst>
              <a:ext uri="{FF2B5EF4-FFF2-40B4-BE49-F238E27FC236}">
                <a16:creationId xmlns:a16="http://schemas.microsoft.com/office/drawing/2014/main" id="{7D886E01-8AEA-F6B6-5624-B44DB825BD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0316" y="1690687"/>
            <a:ext cx="9942990" cy="4802187"/>
          </a:xfrm>
        </p:spPr>
      </p:pic>
    </p:spTree>
    <p:extLst>
      <p:ext uri="{BB962C8B-B14F-4D97-AF65-F5344CB8AC3E}">
        <p14:creationId xmlns:p14="http://schemas.microsoft.com/office/powerpoint/2010/main" val="11110770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9321F-783B-2C67-BC45-35282B08AC0E}"/>
              </a:ext>
            </a:extLst>
          </p:cNvPr>
          <p:cNvSpPr>
            <a:spLocks noGrp="1"/>
          </p:cNvSpPr>
          <p:nvPr>
            <p:ph type="title"/>
          </p:nvPr>
        </p:nvSpPr>
        <p:spPr/>
        <p:txBody>
          <a:bodyPr/>
          <a:lstStyle/>
          <a:p>
            <a:r>
              <a:rPr lang="en-US" dirty="0"/>
              <a:t>Compute/Instance:</a:t>
            </a:r>
            <a:endParaRPr lang="en-IN" dirty="0"/>
          </a:p>
        </p:txBody>
      </p:sp>
      <p:pic>
        <p:nvPicPr>
          <p:cNvPr id="5" name="Content Placeholder 4">
            <a:extLst>
              <a:ext uri="{FF2B5EF4-FFF2-40B4-BE49-F238E27FC236}">
                <a16:creationId xmlns:a16="http://schemas.microsoft.com/office/drawing/2014/main" id="{20F9819A-B6A4-09A2-1544-34237D5B87E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9496" y="1606858"/>
            <a:ext cx="9499106" cy="4580878"/>
          </a:xfrm>
        </p:spPr>
      </p:pic>
    </p:spTree>
    <p:extLst>
      <p:ext uri="{BB962C8B-B14F-4D97-AF65-F5344CB8AC3E}">
        <p14:creationId xmlns:p14="http://schemas.microsoft.com/office/powerpoint/2010/main" val="3639359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65E93-A7C1-5F13-3FC6-80501A531672}"/>
              </a:ext>
            </a:extLst>
          </p:cNvPr>
          <p:cNvSpPr>
            <a:spLocks noGrp="1"/>
          </p:cNvSpPr>
          <p:nvPr>
            <p:ph type="title"/>
          </p:nvPr>
        </p:nvSpPr>
        <p:spPr/>
        <p:txBody>
          <a:bodyPr/>
          <a:lstStyle/>
          <a:p>
            <a:r>
              <a:rPr lang="en-US" dirty="0"/>
              <a:t>Storage:</a:t>
            </a:r>
            <a:endParaRPr lang="en-IN" dirty="0"/>
          </a:p>
        </p:txBody>
      </p:sp>
      <p:pic>
        <p:nvPicPr>
          <p:cNvPr id="5" name="Content Placeholder 4">
            <a:extLst>
              <a:ext uri="{FF2B5EF4-FFF2-40B4-BE49-F238E27FC236}">
                <a16:creationId xmlns:a16="http://schemas.microsoft.com/office/drawing/2014/main" id="{BD29E06E-379D-F7B3-EC21-DFDF645FC1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6027" y="1553592"/>
            <a:ext cx="10049523" cy="4678532"/>
          </a:xfrm>
        </p:spPr>
      </p:pic>
    </p:spTree>
    <p:extLst>
      <p:ext uri="{BB962C8B-B14F-4D97-AF65-F5344CB8AC3E}">
        <p14:creationId xmlns:p14="http://schemas.microsoft.com/office/powerpoint/2010/main" val="9738152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6548</TotalTime>
  <Words>2353</Words>
  <Application>Microsoft Office PowerPoint</Application>
  <PresentationFormat>Widescreen</PresentationFormat>
  <Paragraphs>340</Paragraphs>
  <Slides>61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61</vt:i4>
      </vt:variant>
    </vt:vector>
  </HeadingPairs>
  <TitlesOfParts>
    <vt:vector size="69" baseType="lpstr">
      <vt:lpstr>Arial</vt:lpstr>
      <vt:lpstr>ArialMT</vt:lpstr>
      <vt:lpstr>Calibri</vt:lpstr>
      <vt:lpstr>Calibri Light</vt:lpstr>
      <vt:lpstr>Consolas</vt:lpstr>
      <vt:lpstr>Google Sans</vt:lpstr>
      <vt:lpstr>Wingdings</vt:lpstr>
      <vt:lpstr>Office Theme</vt:lpstr>
      <vt:lpstr>Module IV- Cloud Providers &amp; Software Platforms</vt:lpstr>
      <vt:lpstr>Outline:</vt:lpstr>
      <vt:lpstr>Cloud platforms overview and comparison:</vt:lpstr>
      <vt:lpstr>Comparison parameters</vt:lpstr>
      <vt:lpstr>Origin:</vt:lpstr>
      <vt:lpstr>Service Integration:</vt:lpstr>
      <vt:lpstr>Availability Zone:</vt:lpstr>
      <vt:lpstr>Compute/Instance:</vt:lpstr>
      <vt:lpstr>Storage:</vt:lpstr>
      <vt:lpstr>Networking:</vt:lpstr>
      <vt:lpstr>Market Share &amp; Pricing:</vt:lpstr>
      <vt:lpstr>Market shares of leading cloud service providers in Q2 2023*</vt:lpstr>
      <vt:lpstr>Who Uses Them?</vt:lpstr>
      <vt:lpstr>AWS Vs. Azure Vs. GCP Pros</vt:lpstr>
      <vt:lpstr>AWS Vs. Azure Vs. GCP Cons</vt:lpstr>
      <vt:lpstr>Open Source Software:</vt:lpstr>
      <vt:lpstr>Open Source Cloud Infrastructure</vt:lpstr>
      <vt:lpstr>Open Source Cloud Anatomy</vt:lpstr>
      <vt:lpstr>1- Eucalyptus (Elastic Utility Computing Architecture Linking Your Programs To Useful Systems)</vt:lpstr>
      <vt:lpstr>Goals of Eucalyptus:</vt:lpstr>
      <vt:lpstr>Architecture:</vt:lpstr>
      <vt:lpstr>Client side Interface</vt:lpstr>
      <vt:lpstr>Networking</vt:lpstr>
      <vt:lpstr>Security</vt:lpstr>
      <vt:lpstr>Packaging and installation</vt:lpstr>
      <vt:lpstr>Eucalyptus Components</vt:lpstr>
      <vt:lpstr>Bandwidth Performance</vt:lpstr>
      <vt:lpstr>RTT Performance</vt:lpstr>
      <vt:lpstr>Eucalyptus Ecosystem</vt:lpstr>
      <vt:lpstr>Installation, Configuration, and Working Environment of Eucalyptus</vt:lpstr>
      <vt:lpstr>2- Open Nebula (Sponsored by Open Nebula Systems)</vt:lpstr>
      <vt:lpstr>What is Open Nebula?</vt:lpstr>
      <vt:lpstr>Who is using Open Nebula?</vt:lpstr>
      <vt:lpstr>Open Nebula Subscription</vt:lpstr>
      <vt:lpstr>Open Nebula’s Open Architecture</vt:lpstr>
      <vt:lpstr>PowerPoint Presentation</vt:lpstr>
      <vt:lpstr>How is Open Nebula being used?</vt:lpstr>
      <vt:lpstr>Storage Backends</vt:lpstr>
      <vt:lpstr>ONEedge.io (Expanding open source cloud computing to the edge)</vt:lpstr>
      <vt:lpstr>Installation, Configuration, and Working Environment of Open Nebula</vt:lpstr>
      <vt:lpstr>3- OpenStack (By Rackspace Technology)</vt:lpstr>
      <vt:lpstr>Who uses OpenStack?</vt:lpstr>
      <vt:lpstr>OpenStack Deployment Models</vt:lpstr>
      <vt:lpstr>OpenStack Architecture</vt:lpstr>
      <vt:lpstr>OpenStack Architecture</vt:lpstr>
      <vt:lpstr>PowerPoint Presentation</vt:lpstr>
      <vt:lpstr>PowerPoint Presentation</vt:lpstr>
      <vt:lpstr>PowerPoint Presentation</vt:lpstr>
      <vt:lpstr>The OpenStack Landscape</vt:lpstr>
      <vt:lpstr>How to install and Configure OpenStack?</vt:lpstr>
      <vt:lpstr>4- Apache CloudStack</vt:lpstr>
      <vt:lpstr>Available Functionalities:</vt:lpstr>
      <vt:lpstr>Architecture</vt:lpstr>
      <vt:lpstr>PowerPoint Presentation</vt:lpstr>
      <vt:lpstr>Organizations using Apache CloudStack</vt:lpstr>
      <vt:lpstr>CloudStack Use-cases</vt:lpstr>
      <vt:lpstr>What can we do with CloudStack?</vt:lpstr>
      <vt:lpstr>Hype Cycle of Cloud Computing</vt:lpstr>
      <vt:lpstr>CloudStack Networking Models</vt:lpstr>
      <vt:lpstr>PowerPoint Presentation</vt:lpstr>
      <vt:lpstr>Installation and Configuration: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IV- Cloud Providers &amp; Software Platforms</dc:title>
  <dc:creator>SATYANANDA TRIPATHY</dc:creator>
  <cp:lastModifiedBy>SATYANANDA TRIPATHY</cp:lastModifiedBy>
  <cp:revision>67</cp:revision>
  <dcterms:created xsi:type="dcterms:W3CDTF">2023-10-05T11:04:25Z</dcterms:created>
  <dcterms:modified xsi:type="dcterms:W3CDTF">2023-10-17T09:58:54Z</dcterms:modified>
</cp:coreProperties>
</file>